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135.xml"/>
  <Override ContentType="application/vnd.openxmlformats-officedocument.presentationml.notesSlide+xml" PartName="/ppt/notesSlides/notesSlide137.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23.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24.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139.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128.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36.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1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125.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31.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31.xml"/>
  <Override ContentType="application/vnd.openxmlformats-officedocument.presentationml.slide+xml" PartName="/ppt/slides/slide127.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30.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124.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09.xml"/>
  <Override ContentType="application/vnd.openxmlformats-officedocument.presentationml.slide+xml" PartName="/ppt/slides/slide134.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132.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12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70" r:id="rId4"/>
    <p:sldMasterId id="214748367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 id="350" r:id="rId101"/>
    <p:sldId id="351" r:id="rId102"/>
    <p:sldId id="352" r:id="rId103"/>
    <p:sldId id="353" r:id="rId104"/>
    <p:sldId id="354" r:id="rId105"/>
    <p:sldId id="355" r:id="rId106"/>
    <p:sldId id="356" r:id="rId107"/>
    <p:sldId id="357" r:id="rId108"/>
    <p:sldId id="358" r:id="rId109"/>
    <p:sldId id="359" r:id="rId110"/>
    <p:sldId id="360" r:id="rId111"/>
    <p:sldId id="361" r:id="rId112"/>
    <p:sldId id="362" r:id="rId113"/>
    <p:sldId id="363" r:id="rId114"/>
    <p:sldId id="364" r:id="rId115"/>
    <p:sldId id="365" r:id="rId116"/>
    <p:sldId id="366" r:id="rId117"/>
    <p:sldId id="367" r:id="rId118"/>
    <p:sldId id="368" r:id="rId119"/>
    <p:sldId id="369" r:id="rId120"/>
    <p:sldId id="370" r:id="rId121"/>
    <p:sldId id="371" r:id="rId122"/>
    <p:sldId id="372" r:id="rId123"/>
    <p:sldId id="373" r:id="rId124"/>
    <p:sldId id="374" r:id="rId125"/>
    <p:sldId id="375" r:id="rId126"/>
    <p:sldId id="376" r:id="rId127"/>
    <p:sldId id="377" r:id="rId128"/>
    <p:sldId id="378" r:id="rId129"/>
    <p:sldId id="379" r:id="rId130"/>
    <p:sldId id="380" r:id="rId131"/>
    <p:sldId id="381" r:id="rId132"/>
    <p:sldId id="382" r:id="rId133"/>
    <p:sldId id="383" r:id="rId134"/>
    <p:sldId id="384" r:id="rId135"/>
    <p:sldId id="385" r:id="rId136"/>
    <p:sldId id="386" r:id="rId137"/>
    <p:sldId id="387" r:id="rId138"/>
    <p:sldId id="388" r:id="rId139"/>
    <p:sldId id="389" r:id="rId140"/>
    <p:sldId id="390" r:id="rId141"/>
    <p:sldId id="391" r:id="rId142"/>
    <p:sldId id="392" r:id="rId143"/>
    <p:sldId id="393" r:id="rId144"/>
    <p:sldId id="394" r:id="rId145"/>
  </p:sldIdLst>
  <p:sldSz cy="5143500" cx="9144000"/>
  <p:notesSz cx="6858000" cy="9144000"/>
  <p:embeddedFontLst>
    <p:embeddedFont>
      <p:font typeface="Montserrat"/>
      <p:regular r:id="rId146"/>
      <p:bold r:id="rId147"/>
      <p:italic r:id="rId148"/>
      <p:boldItalic r:id="rId149"/>
    </p:embeddedFont>
    <p:embeddedFont>
      <p:font typeface="Lato"/>
      <p:regular r:id="rId150"/>
      <p:bold r:id="rId151"/>
      <p:italic r:id="rId152"/>
      <p:boldItalic r:id="rId15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07" Type="http://schemas.openxmlformats.org/officeDocument/2006/relationships/slide" Target="slides/slide101.xml"/><Relationship Id="rId106" Type="http://schemas.openxmlformats.org/officeDocument/2006/relationships/slide" Target="slides/slide100.xml"/><Relationship Id="rId105" Type="http://schemas.openxmlformats.org/officeDocument/2006/relationships/slide" Target="slides/slide99.xml"/><Relationship Id="rId104" Type="http://schemas.openxmlformats.org/officeDocument/2006/relationships/slide" Target="slides/slide98.xml"/><Relationship Id="rId109" Type="http://schemas.openxmlformats.org/officeDocument/2006/relationships/slide" Target="slides/slide103.xml"/><Relationship Id="rId108" Type="http://schemas.openxmlformats.org/officeDocument/2006/relationships/slide" Target="slides/slide102.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103" Type="http://schemas.openxmlformats.org/officeDocument/2006/relationships/slide" Target="slides/slide97.xml"/><Relationship Id="rId102" Type="http://schemas.openxmlformats.org/officeDocument/2006/relationships/slide" Target="slides/slide96.xml"/><Relationship Id="rId101" Type="http://schemas.openxmlformats.org/officeDocument/2006/relationships/slide" Target="slides/slide95.xml"/><Relationship Id="rId100" Type="http://schemas.openxmlformats.org/officeDocument/2006/relationships/slide" Target="slides/slide94.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29" Type="http://schemas.openxmlformats.org/officeDocument/2006/relationships/slide" Target="slides/slide123.xml"/><Relationship Id="rId128" Type="http://schemas.openxmlformats.org/officeDocument/2006/relationships/slide" Target="slides/slide122.xml"/><Relationship Id="rId127" Type="http://schemas.openxmlformats.org/officeDocument/2006/relationships/slide" Target="slides/slide121.xml"/><Relationship Id="rId126" Type="http://schemas.openxmlformats.org/officeDocument/2006/relationships/slide" Target="slides/slide120.xml"/><Relationship Id="rId26" Type="http://schemas.openxmlformats.org/officeDocument/2006/relationships/slide" Target="slides/slide20.xml"/><Relationship Id="rId121" Type="http://schemas.openxmlformats.org/officeDocument/2006/relationships/slide" Target="slides/slide115.xml"/><Relationship Id="rId25" Type="http://schemas.openxmlformats.org/officeDocument/2006/relationships/slide" Target="slides/slide19.xml"/><Relationship Id="rId120" Type="http://schemas.openxmlformats.org/officeDocument/2006/relationships/slide" Target="slides/slide114.xml"/><Relationship Id="rId28" Type="http://schemas.openxmlformats.org/officeDocument/2006/relationships/slide" Target="slides/slide22.xml"/><Relationship Id="rId27" Type="http://schemas.openxmlformats.org/officeDocument/2006/relationships/slide" Target="slides/slide21.xml"/><Relationship Id="rId125" Type="http://schemas.openxmlformats.org/officeDocument/2006/relationships/slide" Target="slides/slide119.xml"/><Relationship Id="rId29" Type="http://schemas.openxmlformats.org/officeDocument/2006/relationships/slide" Target="slides/slide23.xml"/><Relationship Id="rId124" Type="http://schemas.openxmlformats.org/officeDocument/2006/relationships/slide" Target="slides/slide118.xml"/><Relationship Id="rId123" Type="http://schemas.openxmlformats.org/officeDocument/2006/relationships/slide" Target="slides/slide117.xml"/><Relationship Id="rId122" Type="http://schemas.openxmlformats.org/officeDocument/2006/relationships/slide" Target="slides/slide116.xml"/><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slide" Target="slides/slide91.xml"/><Relationship Id="rId96" Type="http://schemas.openxmlformats.org/officeDocument/2006/relationships/slide" Target="slides/slide90.xml"/><Relationship Id="rId11" Type="http://schemas.openxmlformats.org/officeDocument/2006/relationships/slide" Target="slides/slide5.xml"/><Relationship Id="rId99" Type="http://schemas.openxmlformats.org/officeDocument/2006/relationships/slide" Target="slides/slide93.xml"/><Relationship Id="rId10" Type="http://schemas.openxmlformats.org/officeDocument/2006/relationships/slide" Target="slides/slide4.xml"/><Relationship Id="rId98" Type="http://schemas.openxmlformats.org/officeDocument/2006/relationships/slide" Target="slides/slide92.xml"/><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18" Type="http://schemas.openxmlformats.org/officeDocument/2006/relationships/slide" Target="slides/slide112.xml"/><Relationship Id="rId117" Type="http://schemas.openxmlformats.org/officeDocument/2006/relationships/slide" Target="slides/slide111.xml"/><Relationship Id="rId116" Type="http://schemas.openxmlformats.org/officeDocument/2006/relationships/slide" Target="slides/slide110.xml"/><Relationship Id="rId115" Type="http://schemas.openxmlformats.org/officeDocument/2006/relationships/slide" Target="slides/slide109.xml"/><Relationship Id="rId119" Type="http://schemas.openxmlformats.org/officeDocument/2006/relationships/slide" Target="slides/slide113.xml"/><Relationship Id="rId15" Type="http://schemas.openxmlformats.org/officeDocument/2006/relationships/slide" Target="slides/slide9.xml"/><Relationship Id="rId110" Type="http://schemas.openxmlformats.org/officeDocument/2006/relationships/slide" Target="slides/slide104.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14" Type="http://schemas.openxmlformats.org/officeDocument/2006/relationships/slide" Target="slides/slide108.xml"/><Relationship Id="rId18" Type="http://schemas.openxmlformats.org/officeDocument/2006/relationships/slide" Target="slides/slide12.xml"/><Relationship Id="rId113" Type="http://schemas.openxmlformats.org/officeDocument/2006/relationships/slide" Target="slides/slide107.xml"/><Relationship Id="rId112" Type="http://schemas.openxmlformats.org/officeDocument/2006/relationships/slide" Target="slides/slide106.xml"/><Relationship Id="rId111" Type="http://schemas.openxmlformats.org/officeDocument/2006/relationships/slide" Target="slides/slide105.xml"/><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150" Type="http://schemas.openxmlformats.org/officeDocument/2006/relationships/font" Target="fonts/Lato-regular.fntdata"/><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149" Type="http://schemas.openxmlformats.org/officeDocument/2006/relationships/font" Target="fonts/Montserrat-boldItalic.fntdata"/><Relationship Id="rId4" Type="http://schemas.openxmlformats.org/officeDocument/2006/relationships/slideMaster" Target="slideMasters/slideMaster1.xml"/><Relationship Id="rId148" Type="http://schemas.openxmlformats.org/officeDocument/2006/relationships/font" Target="fonts/Montserrat-italic.fntdata"/><Relationship Id="rId9" Type="http://schemas.openxmlformats.org/officeDocument/2006/relationships/slide" Target="slides/slide3.xml"/><Relationship Id="rId143" Type="http://schemas.openxmlformats.org/officeDocument/2006/relationships/slide" Target="slides/slide137.xml"/><Relationship Id="rId142" Type="http://schemas.openxmlformats.org/officeDocument/2006/relationships/slide" Target="slides/slide136.xml"/><Relationship Id="rId141" Type="http://schemas.openxmlformats.org/officeDocument/2006/relationships/slide" Target="slides/slide135.xml"/><Relationship Id="rId140" Type="http://schemas.openxmlformats.org/officeDocument/2006/relationships/slide" Target="slides/slide134.xml"/><Relationship Id="rId5" Type="http://schemas.openxmlformats.org/officeDocument/2006/relationships/slideMaster" Target="slideMasters/slideMaster2.xml"/><Relationship Id="rId147" Type="http://schemas.openxmlformats.org/officeDocument/2006/relationships/font" Target="fonts/Montserrat-bold.fntdata"/><Relationship Id="rId6" Type="http://schemas.openxmlformats.org/officeDocument/2006/relationships/notesMaster" Target="notesMasters/notesMaster1.xml"/><Relationship Id="rId146" Type="http://schemas.openxmlformats.org/officeDocument/2006/relationships/font" Target="fonts/Montserrat-regular.fntdata"/><Relationship Id="rId7" Type="http://schemas.openxmlformats.org/officeDocument/2006/relationships/slide" Target="slides/slide1.xml"/><Relationship Id="rId145" Type="http://schemas.openxmlformats.org/officeDocument/2006/relationships/slide" Target="slides/slide139.xml"/><Relationship Id="rId8" Type="http://schemas.openxmlformats.org/officeDocument/2006/relationships/slide" Target="slides/slide2.xml"/><Relationship Id="rId144" Type="http://schemas.openxmlformats.org/officeDocument/2006/relationships/slide" Target="slides/slide138.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139" Type="http://schemas.openxmlformats.org/officeDocument/2006/relationships/slide" Target="slides/slide133.xml"/><Relationship Id="rId138" Type="http://schemas.openxmlformats.org/officeDocument/2006/relationships/slide" Target="slides/slide132.xml"/><Relationship Id="rId137" Type="http://schemas.openxmlformats.org/officeDocument/2006/relationships/slide" Target="slides/slide131.xml"/><Relationship Id="rId132" Type="http://schemas.openxmlformats.org/officeDocument/2006/relationships/slide" Target="slides/slide126.xml"/><Relationship Id="rId131" Type="http://schemas.openxmlformats.org/officeDocument/2006/relationships/slide" Target="slides/slide125.xml"/><Relationship Id="rId130" Type="http://schemas.openxmlformats.org/officeDocument/2006/relationships/slide" Target="slides/slide124.xml"/><Relationship Id="rId136" Type="http://schemas.openxmlformats.org/officeDocument/2006/relationships/slide" Target="slides/slide130.xml"/><Relationship Id="rId135" Type="http://schemas.openxmlformats.org/officeDocument/2006/relationships/slide" Target="slides/slide129.xml"/><Relationship Id="rId134" Type="http://schemas.openxmlformats.org/officeDocument/2006/relationships/slide" Target="slides/slide128.xml"/><Relationship Id="rId133" Type="http://schemas.openxmlformats.org/officeDocument/2006/relationships/slide" Target="slides/slide127.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68" Type="http://schemas.openxmlformats.org/officeDocument/2006/relationships/slide" Target="slides/slide62.xml"/><Relationship Id="rId67" Type="http://schemas.openxmlformats.org/officeDocument/2006/relationships/slide" Target="slides/slide61.xml"/><Relationship Id="rId60" Type="http://schemas.openxmlformats.org/officeDocument/2006/relationships/slide" Target="slides/slide54.xml"/><Relationship Id="rId69" Type="http://schemas.openxmlformats.org/officeDocument/2006/relationships/slide" Target="slides/slide6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slide" Target="slides/slide51.xml"/><Relationship Id="rId56" Type="http://schemas.openxmlformats.org/officeDocument/2006/relationships/slide" Target="slides/slide50.xml"/><Relationship Id="rId59" Type="http://schemas.openxmlformats.org/officeDocument/2006/relationships/slide" Target="slides/slide53.xml"/><Relationship Id="rId58" Type="http://schemas.openxmlformats.org/officeDocument/2006/relationships/slide" Target="slides/slide52.xml"/><Relationship Id="rId153" Type="http://schemas.openxmlformats.org/officeDocument/2006/relationships/font" Target="fonts/Lato-boldItalic.fntdata"/><Relationship Id="rId152" Type="http://schemas.openxmlformats.org/officeDocument/2006/relationships/font" Target="fonts/Lato-italic.fntdata"/><Relationship Id="rId151" Type="http://schemas.openxmlformats.org/officeDocument/2006/relationships/font" Target="fonts/Lato-bold.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5" name="Shape 175"/>
        <p:cNvGrpSpPr/>
        <p:nvPr/>
      </p:nvGrpSpPr>
      <p:grpSpPr>
        <a:xfrm>
          <a:off x="0" y="0"/>
          <a:ext cx="0" cy="0"/>
          <a:chOff x="0" y="0"/>
          <a:chExt cx="0" cy="0"/>
        </a:xfrm>
      </p:grpSpPr>
      <p:sp>
        <p:nvSpPr>
          <p:cNvPr id="176" name="Google Shape;176;g5dc5b20a66_1_4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5dc5b20a66_1_4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4" name="Shape 244"/>
        <p:cNvGrpSpPr/>
        <p:nvPr/>
      </p:nvGrpSpPr>
      <p:grpSpPr>
        <a:xfrm>
          <a:off x="0" y="0"/>
          <a:ext cx="0" cy="0"/>
          <a:chOff x="0" y="0"/>
          <a:chExt cx="0" cy="0"/>
        </a:xfrm>
      </p:grpSpPr>
      <p:sp>
        <p:nvSpPr>
          <p:cNvPr id="245" name="Google Shape;245;g5e4661559b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5e4661559b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9" name="Shape 899"/>
        <p:cNvGrpSpPr/>
        <p:nvPr/>
      </p:nvGrpSpPr>
      <p:grpSpPr>
        <a:xfrm>
          <a:off x="0" y="0"/>
          <a:ext cx="0" cy="0"/>
          <a:chOff x="0" y="0"/>
          <a:chExt cx="0" cy="0"/>
        </a:xfrm>
      </p:grpSpPr>
      <p:sp>
        <p:nvSpPr>
          <p:cNvPr id="900" name="Google Shape;900;g5ee1ae3ff2_0_4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1" name="Google Shape;901;g5ee1ae3ff2_0_4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5" name="Shape 905"/>
        <p:cNvGrpSpPr/>
        <p:nvPr/>
      </p:nvGrpSpPr>
      <p:grpSpPr>
        <a:xfrm>
          <a:off x="0" y="0"/>
          <a:ext cx="0" cy="0"/>
          <a:chOff x="0" y="0"/>
          <a:chExt cx="0" cy="0"/>
        </a:xfrm>
      </p:grpSpPr>
      <p:sp>
        <p:nvSpPr>
          <p:cNvPr id="906" name="Google Shape;906;g5ee1ae3ff2_0_6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7" name="Google Shape;907;g5ee1ae3ff2_0_6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1" name="Shape 911"/>
        <p:cNvGrpSpPr/>
        <p:nvPr/>
      </p:nvGrpSpPr>
      <p:grpSpPr>
        <a:xfrm>
          <a:off x="0" y="0"/>
          <a:ext cx="0" cy="0"/>
          <a:chOff x="0" y="0"/>
          <a:chExt cx="0" cy="0"/>
        </a:xfrm>
      </p:grpSpPr>
      <p:sp>
        <p:nvSpPr>
          <p:cNvPr id="912" name="Google Shape;912;g5dc5b20a66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3" name="Google Shape;913;g5dc5b20a66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7" name="Shape 917"/>
        <p:cNvGrpSpPr/>
        <p:nvPr/>
      </p:nvGrpSpPr>
      <p:grpSpPr>
        <a:xfrm>
          <a:off x="0" y="0"/>
          <a:ext cx="0" cy="0"/>
          <a:chOff x="0" y="0"/>
          <a:chExt cx="0" cy="0"/>
        </a:xfrm>
      </p:grpSpPr>
      <p:sp>
        <p:nvSpPr>
          <p:cNvPr id="918" name="Google Shape;918;g5ee1ae3ff2_0_4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9" name="Google Shape;919;g5ee1ae3ff2_0_4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3" name="Shape 923"/>
        <p:cNvGrpSpPr/>
        <p:nvPr/>
      </p:nvGrpSpPr>
      <p:grpSpPr>
        <a:xfrm>
          <a:off x="0" y="0"/>
          <a:ext cx="0" cy="0"/>
          <a:chOff x="0" y="0"/>
          <a:chExt cx="0" cy="0"/>
        </a:xfrm>
      </p:grpSpPr>
      <p:sp>
        <p:nvSpPr>
          <p:cNvPr id="924" name="Google Shape;924;g5ee1ae3ff2_0_5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5" name="Google Shape;925;g5ee1ae3ff2_0_5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9" name="Shape 929"/>
        <p:cNvGrpSpPr/>
        <p:nvPr/>
      </p:nvGrpSpPr>
      <p:grpSpPr>
        <a:xfrm>
          <a:off x="0" y="0"/>
          <a:ext cx="0" cy="0"/>
          <a:chOff x="0" y="0"/>
          <a:chExt cx="0" cy="0"/>
        </a:xfrm>
      </p:grpSpPr>
      <p:sp>
        <p:nvSpPr>
          <p:cNvPr id="930" name="Google Shape;930;g5dc5b20a66_1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1" name="Google Shape;931;g5dc5b20a66_1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5" name="Shape 935"/>
        <p:cNvGrpSpPr/>
        <p:nvPr/>
      </p:nvGrpSpPr>
      <p:grpSpPr>
        <a:xfrm>
          <a:off x="0" y="0"/>
          <a:ext cx="0" cy="0"/>
          <a:chOff x="0" y="0"/>
          <a:chExt cx="0" cy="0"/>
        </a:xfrm>
      </p:grpSpPr>
      <p:sp>
        <p:nvSpPr>
          <p:cNvPr id="936" name="Google Shape;936;g5e4661559b_0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7" name="Google Shape;937;g5e4661559b_0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1" name="Shape 941"/>
        <p:cNvGrpSpPr/>
        <p:nvPr/>
      </p:nvGrpSpPr>
      <p:grpSpPr>
        <a:xfrm>
          <a:off x="0" y="0"/>
          <a:ext cx="0" cy="0"/>
          <a:chOff x="0" y="0"/>
          <a:chExt cx="0" cy="0"/>
        </a:xfrm>
      </p:grpSpPr>
      <p:sp>
        <p:nvSpPr>
          <p:cNvPr id="942" name="Google Shape;942;g5dc5b20a66_1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3" name="Google Shape;943;g5dc5b20a66_1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7" name="Shape 947"/>
        <p:cNvGrpSpPr/>
        <p:nvPr/>
      </p:nvGrpSpPr>
      <p:grpSpPr>
        <a:xfrm>
          <a:off x="0" y="0"/>
          <a:ext cx="0" cy="0"/>
          <a:chOff x="0" y="0"/>
          <a:chExt cx="0" cy="0"/>
        </a:xfrm>
      </p:grpSpPr>
      <p:sp>
        <p:nvSpPr>
          <p:cNvPr id="948" name="Google Shape;948;g5dc5b20a66_1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9" name="Google Shape;949;g5dc5b20a66_1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-v /var/run/docker.sock:/var/run/docker.sock</a:t>
            </a:r>
            <a:endParaRPr/>
          </a:p>
          <a:p>
            <a:pPr indent="0" lvl="0" marL="0" rtl="0" algn="l">
              <a:spcBef>
                <a:spcPts val="0"/>
              </a:spcBef>
              <a:spcAft>
                <a:spcPts val="0"/>
              </a:spcAft>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4" name="Shape 954"/>
        <p:cNvGrpSpPr/>
        <p:nvPr/>
      </p:nvGrpSpPr>
      <p:grpSpPr>
        <a:xfrm>
          <a:off x="0" y="0"/>
          <a:ext cx="0" cy="0"/>
          <a:chOff x="0" y="0"/>
          <a:chExt cx="0" cy="0"/>
        </a:xfrm>
      </p:grpSpPr>
      <p:sp>
        <p:nvSpPr>
          <p:cNvPr id="955" name="Google Shape;955;g5dc5b20a66_1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6" name="Google Shape;956;g5dc5b20a66_1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0" name="Shape 250"/>
        <p:cNvGrpSpPr/>
        <p:nvPr/>
      </p:nvGrpSpPr>
      <p:grpSpPr>
        <a:xfrm>
          <a:off x="0" y="0"/>
          <a:ext cx="0" cy="0"/>
          <a:chOff x="0" y="0"/>
          <a:chExt cx="0" cy="0"/>
        </a:xfrm>
      </p:grpSpPr>
      <p:sp>
        <p:nvSpPr>
          <p:cNvPr id="251" name="Google Shape;251;g5e4661559b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5e4661559b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1" name="Shape 961"/>
        <p:cNvGrpSpPr/>
        <p:nvPr/>
      </p:nvGrpSpPr>
      <p:grpSpPr>
        <a:xfrm>
          <a:off x="0" y="0"/>
          <a:ext cx="0" cy="0"/>
          <a:chOff x="0" y="0"/>
          <a:chExt cx="0" cy="0"/>
        </a:xfrm>
      </p:grpSpPr>
      <p:sp>
        <p:nvSpPr>
          <p:cNvPr id="962" name="Google Shape;962;g5dc5b20a66_1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3" name="Google Shape;963;g5dc5b20a66_1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7" name="Shape 967"/>
        <p:cNvGrpSpPr/>
        <p:nvPr/>
      </p:nvGrpSpPr>
      <p:grpSpPr>
        <a:xfrm>
          <a:off x="0" y="0"/>
          <a:ext cx="0" cy="0"/>
          <a:chOff x="0" y="0"/>
          <a:chExt cx="0" cy="0"/>
        </a:xfrm>
      </p:grpSpPr>
      <p:sp>
        <p:nvSpPr>
          <p:cNvPr id="968" name="Google Shape;968;g5dc5b20a66_1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9" name="Google Shape;969;g5dc5b20a66_1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3" name="Shape 973"/>
        <p:cNvGrpSpPr/>
        <p:nvPr/>
      </p:nvGrpSpPr>
      <p:grpSpPr>
        <a:xfrm>
          <a:off x="0" y="0"/>
          <a:ext cx="0" cy="0"/>
          <a:chOff x="0" y="0"/>
          <a:chExt cx="0" cy="0"/>
        </a:xfrm>
      </p:grpSpPr>
      <p:sp>
        <p:nvSpPr>
          <p:cNvPr id="974" name="Google Shape;974;g5dc5b20a66_1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5" name="Google Shape;975;g5dc5b20a66_1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9" name="Shape 979"/>
        <p:cNvGrpSpPr/>
        <p:nvPr/>
      </p:nvGrpSpPr>
      <p:grpSpPr>
        <a:xfrm>
          <a:off x="0" y="0"/>
          <a:ext cx="0" cy="0"/>
          <a:chOff x="0" y="0"/>
          <a:chExt cx="0" cy="0"/>
        </a:xfrm>
      </p:grpSpPr>
      <p:sp>
        <p:nvSpPr>
          <p:cNvPr id="980" name="Google Shape;980;g5ee1ae3ff2_0_3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1" name="Google Shape;981;g5ee1ae3ff2_0_3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5" name="Shape 985"/>
        <p:cNvGrpSpPr/>
        <p:nvPr/>
      </p:nvGrpSpPr>
      <p:grpSpPr>
        <a:xfrm>
          <a:off x="0" y="0"/>
          <a:ext cx="0" cy="0"/>
          <a:chOff x="0" y="0"/>
          <a:chExt cx="0" cy="0"/>
        </a:xfrm>
      </p:grpSpPr>
      <p:sp>
        <p:nvSpPr>
          <p:cNvPr id="986" name="Google Shape;986;g5ee1ae3ff2_0_3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7" name="Google Shape;987;g5ee1ae3ff2_0_3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1" name="Shape 991"/>
        <p:cNvGrpSpPr/>
        <p:nvPr/>
      </p:nvGrpSpPr>
      <p:grpSpPr>
        <a:xfrm>
          <a:off x="0" y="0"/>
          <a:ext cx="0" cy="0"/>
          <a:chOff x="0" y="0"/>
          <a:chExt cx="0" cy="0"/>
        </a:xfrm>
      </p:grpSpPr>
      <p:sp>
        <p:nvSpPr>
          <p:cNvPr id="992" name="Google Shape;992;g5dc5b20a66_1_7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3" name="Google Shape;993;g5dc5b20a66_1_7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6" name="Shape 1006"/>
        <p:cNvGrpSpPr/>
        <p:nvPr/>
      </p:nvGrpSpPr>
      <p:grpSpPr>
        <a:xfrm>
          <a:off x="0" y="0"/>
          <a:ext cx="0" cy="0"/>
          <a:chOff x="0" y="0"/>
          <a:chExt cx="0" cy="0"/>
        </a:xfrm>
      </p:grpSpPr>
      <p:sp>
        <p:nvSpPr>
          <p:cNvPr id="1007" name="Google Shape;1007;g5dc5b20a66_1_7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8" name="Google Shape;1008;g5dc5b20a66_1_7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2" name="Shape 1012"/>
        <p:cNvGrpSpPr/>
        <p:nvPr/>
      </p:nvGrpSpPr>
      <p:grpSpPr>
        <a:xfrm>
          <a:off x="0" y="0"/>
          <a:ext cx="0" cy="0"/>
          <a:chOff x="0" y="0"/>
          <a:chExt cx="0" cy="0"/>
        </a:xfrm>
      </p:grpSpPr>
      <p:sp>
        <p:nvSpPr>
          <p:cNvPr id="1013" name="Google Shape;1013;g5dc5b20a66_1_7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4" name="Google Shape;1014;g5dc5b20a66_1_7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8" name="Shape 1018"/>
        <p:cNvGrpSpPr/>
        <p:nvPr/>
      </p:nvGrpSpPr>
      <p:grpSpPr>
        <a:xfrm>
          <a:off x="0" y="0"/>
          <a:ext cx="0" cy="0"/>
          <a:chOff x="0" y="0"/>
          <a:chExt cx="0" cy="0"/>
        </a:xfrm>
      </p:grpSpPr>
      <p:sp>
        <p:nvSpPr>
          <p:cNvPr id="1019" name="Google Shape;1019;g5ee1ae3ff2_0_2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0" name="Google Shape;1020;g5ee1ae3ff2_0_2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4" name="Shape 1024"/>
        <p:cNvGrpSpPr/>
        <p:nvPr/>
      </p:nvGrpSpPr>
      <p:grpSpPr>
        <a:xfrm>
          <a:off x="0" y="0"/>
          <a:ext cx="0" cy="0"/>
          <a:chOff x="0" y="0"/>
          <a:chExt cx="0" cy="0"/>
        </a:xfrm>
      </p:grpSpPr>
      <p:sp>
        <p:nvSpPr>
          <p:cNvPr id="1025" name="Google Shape;1025;g5ee1ae3ff2_0_2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6" name="Google Shape;1026;g5ee1ae3ff2_0_2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6" name="Shape 256"/>
        <p:cNvGrpSpPr/>
        <p:nvPr/>
      </p:nvGrpSpPr>
      <p:grpSpPr>
        <a:xfrm>
          <a:off x="0" y="0"/>
          <a:ext cx="0" cy="0"/>
          <a:chOff x="0" y="0"/>
          <a:chExt cx="0" cy="0"/>
        </a:xfrm>
      </p:grpSpPr>
      <p:sp>
        <p:nvSpPr>
          <p:cNvPr id="257" name="Google Shape;257;g5e4661559b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5e4661559b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don’t show up at the airport just carrying your clothes and toothbrush. You put that stuff in a bag.</a:t>
            </a:r>
            <a:endParaRPr/>
          </a:p>
          <a:p>
            <a:pPr indent="0" lvl="0" marL="0" rtl="0" algn="l">
              <a:spcBef>
                <a:spcPts val="0"/>
              </a:spcBef>
              <a:spcAft>
                <a:spcPts val="0"/>
              </a:spcAft>
              <a:buNone/>
            </a:pPr>
            <a:r>
              <a:rPr lang="en"/>
              <a:t>Putting that stuff in a bag makes it easier to manage and makes it easier for your airline to move it between the terminal and planes etc.</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You don’t just dump all of your stuff into a moving truck when you move. You put it in boxes so it’s easier to manage.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Imagine now instead of having all of your boxes labeled books, and games etc. they’re now labeled my-application, nginx, mysql etc.</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0" name="Shape 1030"/>
        <p:cNvGrpSpPr/>
        <p:nvPr/>
      </p:nvGrpSpPr>
      <p:grpSpPr>
        <a:xfrm>
          <a:off x="0" y="0"/>
          <a:ext cx="0" cy="0"/>
          <a:chOff x="0" y="0"/>
          <a:chExt cx="0" cy="0"/>
        </a:xfrm>
      </p:grpSpPr>
      <p:sp>
        <p:nvSpPr>
          <p:cNvPr id="1031" name="Google Shape;1031;g5ee1ae3ff2_0_2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2" name="Google Shape;1032;g5ee1ae3ff2_0_2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6" name="Shape 1036"/>
        <p:cNvGrpSpPr/>
        <p:nvPr/>
      </p:nvGrpSpPr>
      <p:grpSpPr>
        <a:xfrm>
          <a:off x="0" y="0"/>
          <a:ext cx="0" cy="0"/>
          <a:chOff x="0" y="0"/>
          <a:chExt cx="0" cy="0"/>
        </a:xfrm>
      </p:grpSpPr>
      <p:sp>
        <p:nvSpPr>
          <p:cNvPr id="1037" name="Google Shape;1037;g5ee1ae3ff2_0_2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8" name="Google Shape;1038;g5ee1ae3ff2_0_2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2" name="Shape 1042"/>
        <p:cNvGrpSpPr/>
        <p:nvPr/>
      </p:nvGrpSpPr>
      <p:grpSpPr>
        <a:xfrm>
          <a:off x="0" y="0"/>
          <a:ext cx="0" cy="0"/>
          <a:chOff x="0" y="0"/>
          <a:chExt cx="0" cy="0"/>
        </a:xfrm>
      </p:grpSpPr>
      <p:sp>
        <p:nvSpPr>
          <p:cNvPr id="1043" name="Google Shape;1043;g5ee1ae3ff2_0_2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4" name="Google Shape;1044;g5ee1ae3ff2_0_2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9" name="Shape 1049"/>
        <p:cNvGrpSpPr/>
        <p:nvPr/>
      </p:nvGrpSpPr>
      <p:grpSpPr>
        <a:xfrm>
          <a:off x="0" y="0"/>
          <a:ext cx="0" cy="0"/>
          <a:chOff x="0" y="0"/>
          <a:chExt cx="0" cy="0"/>
        </a:xfrm>
      </p:grpSpPr>
      <p:sp>
        <p:nvSpPr>
          <p:cNvPr id="1050" name="Google Shape;1050;g5ee1ae3ff2_0_3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1" name="Google Shape;1051;g5ee1ae3ff2_0_3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5" name="Shape 1055"/>
        <p:cNvGrpSpPr/>
        <p:nvPr/>
      </p:nvGrpSpPr>
      <p:grpSpPr>
        <a:xfrm>
          <a:off x="0" y="0"/>
          <a:ext cx="0" cy="0"/>
          <a:chOff x="0" y="0"/>
          <a:chExt cx="0" cy="0"/>
        </a:xfrm>
      </p:grpSpPr>
      <p:sp>
        <p:nvSpPr>
          <p:cNvPr id="1056" name="Google Shape;1056;g5ee1ae3ff2_0_3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7" name="Google Shape;1057;g5ee1ae3ff2_0_3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1" name="Shape 1061"/>
        <p:cNvGrpSpPr/>
        <p:nvPr/>
      </p:nvGrpSpPr>
      <p:grpSpPr>
        <a:xfrm>
          <a:off x="0" y="0"/>
          <a:ext cx="0" cy="0"/>
          <a:chOff x="0" y="0"/>
          <a:chExt cx="0" cy="0"/>
        </a:xfrm>
      </p:grpSpPr>
      <p:sp>
        <p:nvSpPr>
          <p:cNvPr id="1062" name="Google Shape;1062;g5e4661559b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3" name="Google Shape;1063;g5e4661559b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7" name="Shape 1067"/>
        <p:cNvGrpSpPr/>
        <p:nvPr/>
      </p:nvGrpSpPr>
      <p:grpSpPr>
        <a:xfrm>
          <a:off x="0" y="0"/>
          <a:ext cx="0" cy="0"/>
          <a:chOff x="0" y="0"/>
          <a:chExt cx="0" cy="0"/>
        </a:xfrm>
      </p:grpSpPr>
      <p:sp>
        <p:nvSpPr>
          <p:cNvPr id="1068" name="Google Shape;1068;g5e4661559b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9" name="Google Shape;1069;g5e4661559b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3" name="Shape 1073"/>
        <p:cNvGrpSpPr/>
        <p:nvPr/>
      </p:nvGrpSpPr>
      <p:grpSpPr>
        <a:xfrm>
          <a:off x="0" y="0"/>
          <a:ext cx="0" cy="0"/>
          <a:chOff x="0" y="0"/>
          <a:chExt cx="0" cy="0"/>
        </a:xfrm>
      </p:grpSpPr>
      <p:sp>
        <p:nvSpPr>
          <p:cNvPr id="1074" name="Google Shape;1074;g5ee1ae3ff2_0_3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5" name="Google Shape;1075;g5ee1ae3ff2_0_3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9" name="Shape 1079"/>
        <p:cNvGrpSpPr/>
        <p:nvPr/>
      </p:nvGrpSpPr>
      <p:grpSpPr>
        <a:xfrm>
          <a:off x="0" y="0"/>
          <a:ext cx="0" cy="0"/>
          <a:chOff x="0" y="0"/>
          <a:chExt cx="0" cy="0"/>
        </a:xfrm>
      </p:grpSpPr>
      <p:sp>
        <p:nvSpPr>
          <p:cNvPr id="1080" name="Google Shape;1080;g5ee1ae3ff2_0_3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1" name="Google Shape;1081;g5ee1ae3ff2_0_3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6" name="Shape 1086"/>
        <p:cNvGrpSpPr/>
        <p:nvPr/>
      </p:nvGrpSpPr>
      <p:grpSpPr>
        <a:xfrm>
          <a:off x="0" y="0"/>
          <a:ext cx="0" cy="0"/>
          <a:chOff x="0" y="0"/>
          <a:chExt cx="0" cy="0"/>
        </a:xfrm>
      </p:grpSpPr>
      <p:sp>
        <p:nvSpPr>
          <p:cNvPr id="1087" name="Google Shape;1087;g5ee1ae3ff2_0_3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8" name="Google Shape;1088;g5ee1ae3ff2_0_3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2" name="Shape 262"/>
        <p:cNvGrpSpPr/>
        <p:nvPr/>
      </p:nvGrpSpPr>
      <p:grpSpPr>
        <a:xfrm>
          <a:off x="0" y="0"/>
          <a:ext cx="0" cy="0"/>
          <a:chOff x="0" y="0"/>
          <a:chExt cx="0" cy="0"/>
        </a:xfrm>
      </p:grpSpPr>
      <p:sp>
        <p:nvSpPr>
          <p:cNvPr id="263" name="Google Shape;263;g5ee1ae3ff2_0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5ee1ae3ff2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3" name="Shape 1093"/>
        <p:cNvGrpSpPr/>
        <p:nvPr/>
      </p:nvGrpSpPr>
      <p:grpSpPr>
        <a:xfrm>
          <a:off x="0" y="0"/>
          <a:ext cx="0" cy="0"/>
          <a:chOff x="0" y="0"/>
          <a:chExt cx="0" cy="0"/>
        </a:xfrm>
      </p:grpSpPr>
      <p:sp>
        <p:nvSpPr>
          <p:cNvPr id="1094" name="Google Shape;1094;g5ee1ae3ff2_0_6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5" name="Google Shape;1095;g5ee1ae3ff2_0_6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0" name="Shape 1100"/>
        <p:cNvGrpSpPr/>
        <p:nvPr/>
      </p:nvGrpSpPr>
      <p:grpSpPr>
        <a:xfrm>
          <a:off x="0" y="0"/>
          <a:ext cx="0" cy="0"/>
          <a:chOff x="0" y="0"/>
          <a:chExt cx="0" cy="0"/>
        </a:xfrm>
      </p:grpSpPr>
      <p:sp>
        <p:nvSpPr>
          <p:cNvPr id="1101" name="Google Shape;1101;g5ee1ae3ff2_0_3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2" name="Google Shape;1102;g5ee1ae3ff2_0_3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7" name="Shape 1107"/>
        <p:cNvGrpSpPr/>
        <p:nvPr/>
      </p:nvGrpSpPr>
      <p:grpSpPr>
        <a:xfrm>
          <a:off x="0" y="0"/>
          <a:ext cx="0" cy="0"/>
          <a:chOff x="0" y="0"/>
          <a:chExt cx="0" cy="0"/>
        </a:xfrm>
      </p:grpSpPr>
      <p:sp>
        <p:nvSpPr>
          <p:cNvPr id="1108" name="Google Shape;1108;g5dc5b20a66_1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9" name="Google Shape;1109;g5dc5b20a66_1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8" name="Shape 1118"/>
        <p:cNvGrpSpPr/>
        <p:nvPr/>
      </p:nvGrpSpPr>
      <p:grpSpPr>
        <a:xfrm>
          <a:off x="0" y="0"/>
          <a:ext cx="0" cy="0"/>
          <a:chOff x="0" y="0"/>
          <a:chExt cx="0" cy="0"/>
        </a:xfrm>
      </p:grpSpPr>
      <p:sp>
        <p:nvSpPr>
          <p:cNvPr id="1119" name="Google Shape;1119;g5dc5b20a66_1_7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0" name="Google Shape;1120;g5dc5b20a66_1_7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4" name="Shape 1124"/>
        <p:cNvGrpSpPr/>
        <p:nvPr/>
      </p:nvGrpSpPr>
      <p:grpSpPr>
        <a:xfrm>
          <a:off x="0" y="0"/>
          <a:ext cx="0" cy="0"/>
          <a:chOff x="0" y="0"/>
          <a:chExt cx="0" cy="0"/>
        </a:xfrm>
      </p:grpSpPr>
      <p:sp>
        <p:nvSpPr>
          <p:cNvPr id="1125" name="Google Shape;1125;g5dc5b20a66_1_7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6" name="Google Shape;1126;g5dc5b20a66_1_7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0" name="Shape 1130"/>
        <p:cNvGrpSpPr/>
        <p:nvPr/>
      </p:nvGrpSpPr>
      <p:grpSpPr>
        <a:xfrm>
          <a:off x="0" y="0"/>
          <a:ext cx="0" cy="0"/>
          <a:chOff x="0" y="0"/>
          <a:chExt cx="0" cy="0"/>
        </a:xfrm>
      </p:grpSpPr>
      <p:sp>
        <p:nvSpPr>
          <p:cNvPr id="1131" name="Google Shape;1131;g5dc5b20a66_1_7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2" name="Google Shape;1132;g5dc5b20a66_1_7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6" name="Shape 1136"/>
        <p:cNvGrpSpPr/>
        <p:nvPr/>
      </p:nvGrpSpPr>
      <p:grpSpPr>
        <a:xfrm>
          <a:off x="0" y="0"/>
          <a:ext cx="0" cy="0"/>
          <a:chOff x="0" y="0"/>
          <a:chExt cx="0" cy="0"/>
        </a:xfrm>
      </p:grpSpPr>
      <p:sp>
        <p:nvSpPr>
          <p:cNvPr id="1137" name="Google Shape;1137;g5dc5b20a66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8" name="Google Shape;1138;g5dc5b20a66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2" name="Shape 1142"/>
        <p:cNvGrpSpPr/>
        <p:nvPr/>
      </p:nvGrpSpPr>
      <p:grpSpPr>
        <a:xfrm>
          <a:off x="0" y="0"/>
          <a:ext cx="0" cy="0"/>
          <a:chOff x="0" y="0"/>
          <a:chExt cx="0" cy="0"/>
        </a:xfrm>
      </p:grpSpPr>
      <p:sp>
        <p:nvSpPr>
          <p:cNvPr id="1143" name="Google Shape;1143;g5ee1ae3ff2_0_6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4" name="Google Shape;1144;g5ee1ae3ff2_0_6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8" name="Shape 1148"/>
        <p:cNvGrpSpPr/>
        <p:nvPr/>
      </p:nvGrpSpPr>
      <p:grpSpPr>
        <a:xfrm>
          <a:off x="0" y="0"/>
          <a:ext cx="0" cy="0"/>
          <a:chOff x="0" y="0"/>
          <a:chExt cx="0" cy="0"/>
        </a:xfrm>
      </p:grpSpPr>
      <p:sp>
        <p:nvSpPr>
          <p:cNvPr id="1149" name="Google Shape;1149;g5ee1ae3ff2_0_6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0" name="Google Shape;1150;g5ee1ae3ff2_0_6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55" name="Shape 1155"/>
        <p:cNvGrpSpPr/>
        <p:nvPr/>
      </p:nvGrpSpPr>
      <p:grpSpPr>
        <a:xfrm>
          <a:off x="0" y="0"/>
          <a:ext cx="0" cy="0"/>
          <a:chOff x="0" y="0"/>
          <a:chExt cx="0" cy="0"/>
        </a:xfrm>
      </p:grpSpPr>
      <p:sp>
        <p:nvSpPr>
          <p:cNvPr id="1156" name="Google Shape;1156;g5dc5b20a66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7" name="Google Shape;1157;g5dc5b20a66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8" name="Shape 268"/>
        <p:cNvGrpSpPr/>
        <p:nvPr/>
      </p:nvGrpSpPr>
      <p:grpSpPr>
        <a:xfrm>
          <a:off x="0" y="0"/>
          <a:ext cx="0" cy="0"/>
          <a:chOff x="0" y="0"/>
          <a:chExt cx="0" cy="0"/>
        </a:xfrm>
      </p:grpSpPr>
      <p:sp>
        <p:nvSpPr>
          <p:cNvPr id="269" name="Google Shape;269;g5ee1ae3ff2_0_1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5ee1ae3ff2_0_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4" name="Shape 274"/>
        <p:cNvGrpSpPr/>
        <p:nvPr/>
      </p:nvGrpSpPr>
      <p:grpSpPr>
        <a:xfrm>
          <a:off x="0" y="0"/>
          <a:ext cx="0" cy="0"/>
          <a:chOff x="0" y="0"/>
          <a:chExt cx="0" cy="0"/>
        </a:xfrm>
      </p:grpSpPr>
      <p:sp>
        <p:nvSpPr>
          <p:cNvPr id="275" name="Google Shape;275;g5e4661559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5e4661559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0" name="Shape 280"/>
        <p:cNvGrpSpPr/>
        <p:nvPr/>
      </p:nvGrpSpPr>
      <p:grpSpPr>
        <a:xfrm>
          <a:off x="0" y="0"/>
          <a:ext cx="0" cy="0"/>
          <a:chOff x="0" y="0"/>
          <a:chExt cx="0" cy="0"/>
        </a:xfrm>
      </p:grpSpPr>
      <p:sp>
        <p:nvSpPr>
          <p:cNvPr id="281" name="Google Shape;281;g5e4661559b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5e4661559b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mostly an opinion.</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6" name="Shape 286"/>
        <p:cNvGrpSpPr/>
        <p:nvPr/>
      </p:nvGrpSpPr>
      <p:grpSpPr>
        <a:xfrm>
          <a:off x="0" y="0"/>
          <a:ext cx="0" cy="0"/>
          <a:chOff x="0" y="0"/>
          <a:chExt cx="0" cy="0"/>
        </a:xfrm>
      </p:grpSpPr>
      <p:sp>
        <p:nvSpPr>
          <p:cNvPr id="287" name="Google Shape;287;g5e4661559b_0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5e4661559b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2" name="Shape 292"/>
        <p:cNvGrpSpPr/>
        <p:nvPr/>
      </p:nvGrpSpPr>
      <p:grpSpPr>
        <a:xfrm>
          <a:off x="0" y="0"/>
          <a:ext cx="0" cy="0"/>
          <a:chOff x="0" y="0"/>
          <a:chExt cx="0" cy="0"/>
        </a:xfrm>
      </p:grpSpPr>
      <p:sp>
        <p:nvSpPr>
          <p:cNvPr id="293" name="Google Shape;293;g5e4661559b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5e4661559b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8" name="Shape 298"/>
        <p:cNvGrpSpPr/>
        <p:nvPr/>
      </p:nvGrpSpPr>
      <p:grpSpPr>
        <a:xfrm>
          <a:off x="0" y="0"/>
          <a:ext cx="0" cy="0"/>
          <a:chOff x="0" y="0"/>
          <a:chExt cx="0" cy="0"/>
        </a:xfrm>
      </p:grpSpPr>
      <p:sp>
        <p:nvSpPr>
          <p:cNvPr id="299" name="Google Shape;299;g5e4661559b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5e4661559b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1" name="Shape 181"/>
        <p:cNvGrpSpPr/>
        <p:nvPr/>
      </p:nvGrpSpPr>
      <p:grpSpPr>
        <a:xfrm>
          <a:off x="0" y="0"/>
          <a:ext cx="0" cy="0"/>
          <a:chOff x="0" y="0"/>
          <a:chExt cx="0" cy="0"/>
        </a:xfrm>
      </p:grpSpPr>
      <p:sp>
        <p:nvSpPr>
          <p:cNvPr id="182" name="Google Shape;182;g5ee1ae3ff2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5ee1ae3ff2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4" name="Shape 304"/>
        <p:cNvGrpSpPr/>
        <p:nvPr/>
      </p:nvGrpSpPr>
      <p:grpSpPr>
        <a:xfrm>
          <a:off x="0" y="0"/>
          <a:ext cx="0" cy="0"/>
          <a:chOff x="0" y="0"/>
          <a:chExt cx="0" cy="0"/>
        </a:xfrm>
      </p:grpSpPr>
      <p:sp>
        <p:nvSpPr>
          <p:cNvPr id="305" name="Google Shape;305;g5e4661559b_0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5e4661559b_0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0" name="Shape 310"/>
        <p:cNvGrpSpPr/>
        <p:nvPr/>
      </p:nvGrpSpPr>
      <p:grpSpPr>
        <a:xfrm>
          <a:off x="0" y="0"/>
          <a:ext cx="0" cy="0"/>
          <a:chOff x="0" y="0"/>
          <a:chExt cx="0" cy="0"/>
        </a:xfrm>
      </p:grpSpPr>
      <p:sp>
        <p:nvSpPr>
          <p:cNvPr id="311" name="Google Shape;311;g5e4661559b_0_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5e4661559b_0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6" name="Shape 316"/>
        <p:cNvGrpSpPr/>
        <p:nvPr/>
      </p:nvGrpSpPr>
      <p:grpSpPr>
        <a:xfrm>
          <a:off x="0" y="0"/>
          <a:ext cx="0" cy="0"/>
          <a:chOff x="0" y="0"/>
          <a:chExt cx="0" cy="0"/>
        </a:xfrm>
      </p:grpSpPr>
      <p:sp>
        <p:nvSpPr>
          <p:cNvPr id="317" name="Google Shape;317;g5ee1ae3ff2_0_2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5ee1ae3ff2_0_2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2" name="Shape 322"/>
        <p:cNvGrpSpPr/>
        <p:nvPr/>
      </p:nvGrpSpPr>
      <p:grpSpPr>
        <a:xfrm>
          <a:off x="0" y="0"/>
          <a:ext cx="0" cy="0"/>
          <a:chOff x="0" y="0"/>
          <a:chExt cx="0" cy="0"/>
        </a:xfrm>
      </p:grpSpPr>
      <p:sp>
        <p:nvSpPr>
          <p:cNvPr id="323" name="Google Shape;323;g5e4661559b_0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5e4661559b_0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8" name="Shape 328"/>
        <p:cNvGrpSpPr/>
        <p:nvPr/>
      </p:nvGrpSpPr>
      <p:grpSpPr>
        <a:xfrm>
          <a:off x="0" y="0"/>
          <a:ext cx="0" cy="0"/>
          <a:chOff x="0" y="0"/>
          <a:chExt cx="0" cy="0"/>
        </a:xfrm>
      </p:grpSpPr>
      <p:sp>
        <p:nvSpPr>
          <p:cNvPr id="329" name="Google Shape;329;g5ee1ae3ff2_0_2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5ee1ae3ff2_0_2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Important to call out that you can run these types of app in containers, it can just be painful and not worth the time in some cases.</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4" name="Shape 334"/>
        <p:cNvGrpSpPr/>
        <p:nvPr/>
      </p:nvGrpSpPr>
      <p:grpSpPr>
        <a:xfrm>
          <a:off x="0" y="0"/>
          <a:ext cx="0" cy="0"/>
          <a:chOff x="0" y="0"/>
          <a:chExt cx="0" cy="0"/>
        </a:xfrm>
      </p:grpSpPr>
      <p:sp>
        <p:nvSpPr>
          <p:cNvPr id="335" name="Google Shape;335;g5e4661559b_0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5e4661559b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0" name="Shape 340"/>
        <p:cNvGrpSpPr/>
        <p:nvPr/>
      </p:nvGrpSpPr>
      <p:grpSpPr>
        <a:xfrm>
          <a:off x="0" y="0"/>
          <a:ext cx="0" cy="0"/>
          <a:chOff x="0" y="0"/>
          <a:chExt cx="0" cy="0"/>
        </a:xfrm>
      </p:grpSpPr>
      <p:sp>
        <p:nvSpPr>
          <p:cNvPr id="341" name="Google Shape;341;g5ee1ae3ff2_0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5ee1ae3ff2_0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sort of the de facto standard diagram you find when you compare containers and VMs.</a:t>
            </a:r>
            <a:endParaRPr/>
          </a:p>
          <a:p>
            <a:pPr indent="0" lvl="0" marL="0" rtl="0" algn="l">
              <a:spcBef>
                <a:spcPts val="0"/>
              </a:spcBef>
              <a:spcAft>
                <a:spcPts val="0"/>
              </a:spcAft>
              <a:buNone/>
            </a:pPr>
            <a:r>
              <a:rPr lang="en"/>
              <a:t>On one hand, it does highlight some of the similarities and major differences.</a:t>
            </a:r>
            <a:endParaRPr/>
          </a:p>
          <a:p>
            <a:pPr indent="0" lvl="0" marL="0" rtl="0" algn="l">
              <a:spcBef>
                <a:spcPts val="0"/>
              </a:spcBef>
              <a:spcAft>
                <a:spcPts val="0"/>
              </a:spcAft>
              <a:buNone/>
            </a:pPr>
            <a:r>
              <a:rPr lang="en"/>
              <a:t>It’s important not to fall into the trap of thinking that Docker replaces the hypervisor. They behave very differently.</a:t>
            </a:r>
            <a:endParaRPr/>
          </a:p>
          <a:p>
            <a:pPr indent="0" lvl="0" marL="0" rtl="0" algn="l">
              <a:spcBef>
                <a:spcPts val="0"/>
              </a:spcBef>
              <a:spcAft>
                <a:spcPts val="0"/>
              </a:spcAft>
              <a:buNone/>
            </a:pPr>
            <a:r>
              <a:rPr lang="en"/>
              <a:t>Don’t think of it as a hypervisor and containers like small VMs. Don’t attach your VM based ideas of management to containers,</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6" name="Shape 346"/>
        <p:cNvGrpSpPr/>
        <p:nvPr/>
      </p:nvGrpSpPr>
      <p:grpSpPr>
        <a:xfrm>
          <a:off x="0" y="0"/>
          <a:ext cx="0" cy="0"/>
          <a:chOff x="0" y="0"/>
          <a:chExt cx="0" cy="0"/>
        </a:xfrm>
      </p:grpSpPr>
      <p:sp>
        <p:nvSpPr>
          <p:cNvPr id="347" name="Google Shape;347;g5ee1ae3ff2_0_5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5ee1ae3ff2_0_5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2" name="Shape 352"/>
        <p:cNvGrpSpPr/>
        <p:nvPr/>
      </p:nvGrpSpPr>
      <p:grpSpPr>
        <a:xfrm>
          <a:off x="0" y="0"/>
          <a:ext cx="0" cy="0"/>
          <a:chOff x="0" y="0"/>
          <a:chExt cx="0" cy="0"/>
        </a:xfrm>
      </p:grpSpPr>
      <p:sp>
        <p:nvSpPr>
          <p:cNvPr id="353" name="Google Shape;353;g5ee1ae3ff2_0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5ee1ae3ff2_0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8" name="Shape 358"/>
        <p:cNvGrpSpPr/>
        <p:nvPr/>
      </p:nvGrpSpPr>
      <p:grpSpPr>
        <a:xfrm>
          <a:off x="0" y="0"/>
          <a:ext cx="0" cy="0"/>
          <a:chOff x="0" y="0"/>
          <a:chExt cx="0" cy="0"/>
        </a:xfrm>
      </p:grpSpPr>
      <p:sp>
        <p:nvSpPr>
          <p:cNvPr id="359" name="Google Shape;359;g5ee1ae3ff2_0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5ee1ae3ff2_0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7" name="Shape 187"/>
        <p:cNvGrpSpPr/>
        <p:nvPr/>
      </p:nvGrpSpPr>
      <p:grpSpPr>
        <a:xfrm>
          <a:off x="0" y="0"/>
          <a:ext cx="0" cy="0"/>
          <a:chOff x="0" y="0"/>
          <a:chExt cx="0" cy="0"/>
        </a:xfrm>
      </p:grpSpPr>
      <p:sp>
        <p:nvSpPr>
          <p:cNvPr id="188" name="Google Shape;188;g5ee1ae3ff2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5ee1ae3ff2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I’ve fallen into a lot of the Docker pitfalls</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5" name="Shape 365"/>
        <p:cNvGrpSpPr/>
        <p:nvPr/>
      </p:nvGrpSpPr>
      <p:grpSpPr>
        <a:xfrm>
          <a:off x="0" y="0"/>
          <a:ext cx="0" cy="0"/>
          <a:chOff x="0" y="0"/>
          <a:chExt cx="0" cy="0"/>
        </a:xfrm>
      </p:grpSpPr>
      <p:sp>
        <p:nvSpPr>
          <p:cNvPr id="366" name="Google Shape;366;g5ee1ae3ff2_0_6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5ee1ae3ff2_0_6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2" name="Shape 372"/>
        <p:cNvGrpSpPr/>
        <p:nvPr/>
      </p:nvGrpSpPr>
      <p:grpSpPr>
        <a:xfrm>
          <a:off x="0" y="0"/>
          <a:ext cx="0" cy="0"/>
          <a:chOff x="0" y="0"/>
          <a:chExt cx="0" cy="0"/>
        </a:xfrm>
      </p:grpSpPr>
      <p:sp>
        <p:nvSpPr>
          <p:cNvPr id="373" name="Google Shape;373;g5ee1ae3ff2_0_1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5ee1ae3ff2_0_1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9" name="Shape 379"/>
        <p:cNvGrpSpPr/>
        <p:nvPr/>
      </p:nvGrpSpPr>
      <p:grpSpPr>
        <a:xfrm>
          <a:off x="0" y="0"/>
          <a:ext cx="0" cy="0"/>
          <a:chOff x="0" y="0"/>
          <a:chExt cx="0" cy="0"/>
        </a:xfrm>
      </p:grpSpPr>
      <p:sp>
        <p:nvSpPr>
          <p:cNvPr id="380" name="Google Shape;380;g5ee1ae3ff2_0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5ee1ae3ff2_0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5" name="Shape 385"/>
        <p:cNvGrpSpPr/>
        <p:nvPr/>
      </p:nvGrpSpPr>
      <p:grpSpPr>
        <a:xfrm>
          <a:off x="0" y="0"/>
          <a:ext cx="0" cy="0"/>
          <a:chOff x="0" y="0"/>
          <a:chExt cx="0" cy="0"/>
        </a:xfrm>
      </p:grpSpPr>
      <p:sp>
        <p:nvSpPr>
          <p:cNvPr id="386" name="Google Shape;386;g5ee1ae3ff2_0_3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5ee1ae3ff2_0_3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1" name="Shape 391"/>
        <p:cNvGrpSpPr/>
        <p:nvPr/>
      </p:nvGrpSpPr>
      <p:grpSpPr>
        <a:xfrm>
          <a:off x="0" y="0"/>
          <a:ext cx="0" cy="0"/>
          <a:chOff x="0" y="0"/>
          <a:chExt cx="0" cy="0"/>
        </a:xfrm>
      </p:grpSpPr>
      <p:sp>
        <p:nvSpPr>
          <p:cNvPr id="392" name="Google Shape;392;g5ee1ae3ff2_0_3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3" name="Google Shape;393;g5ee1ae3ff2_0_3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8" name="Shape 398"/>
        <p:cNvGrpSpPr/>
        <p:nvPr/>
      </p:nvGrpSpPr>
      <p:grpSpPr>
        <a:xfrm>
          <a:off x="0" y="0"/>
          <a:ext cx="0" cy="0"/>
          <a:chOff x="0" y="0"/>
          <a:chExt cx="0" cy="0"/>
        </a:xfrm>
      </p:grpSpPr>
      <p:sp>
        <p:nvSpPr>
          <p:cNvPr id="399" name="Google Shape;399;g5ee1ae3ff2_0_3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0" name="Google Shape;400;g5ee1ae3ff2_0_3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4" name="Shape 404"/>
        <p:cNvGrpSpPr/>
        <p:nvPr/>
      </p:nvGrpSpPr>
      <p:grpSpPr>
        <a:xfrm>
          <a:off x="0" y="0"/>
          <a:ext cx="0" cy="0"/>
          <a:chOff x="0" y="0"/>
          <a:chExt cx="0" cy="0"/>
        </a:xfrm>
      </p:grpSpPr>
      <p:sp>
        <p:nvSpPr>
          <p:cNvPr id="405" name="Google Shape;405;g5ee1ae3ff2_0_3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6" name="Google Shape;406;g5ee1ae3ff2_0_3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0" name="Shape 410"/>
        <p:cNvGrpSpPr/>
        <p:nvPr/>
      </p:nvGrpSpPr>
      <p:grpSpPr>
        <a:xfrm>
          <a:off x="0" y="0"/>
          <a:ext cx="0" cy="0"/>
          <a:chOff x="0" y="0"/>
          <a:chExt cx="0" cy="0"/>
        </a:xfrm>
      </p:grpSpPr>
      <p:sp>
        <p:nvSpPr>
          <p:cNvPr id="411" name="Google Shape;411;g5ee1ae3ff2_0_3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5ee1ae3ff2_0_3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7" name="Shape 417"/>
        <p:cNvGrpSpPr/>
        <p:nvPr/>
      </p:nvGrpSpPr>
      <p:grpSpPr>
        <a:xfrm>
          <a:off x="0" y="0"/>
          <a:ext cx="0" cy="0"/>
          <a:chOff x="0" y="0"/>
          <a:chExt cx="0" cy="0"/>
        </a:xfrm>
      </p:grpSpPr>
      <p:sp>
        <p:nvSpPr>
          <p:cNvPr id="418" name="Google Shape;418;g5ee1ae3ff2_0_3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9" name="Google Shape;419;g5ee1ae3ff2_0_3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4" name="Shape 424"/>
        <p:cNvGrpSpPr/>
        <p:nvPr/>
      </p:nvGrpSpPr>
      <p:grpSpPr>
        <a:xfrm>
          <a:off x="0" y="0"/>
          <a:ext cx="0" cy="0"/>
          <a:chOff x="0" y="0"/>
          <a:chExt cx="0" cy="0"/>
        </a:xfrm>
      </p:grpSpPr>
      <p:sp>
        <p:nvSpPr>
          <p:cNvPr id="425" name="Google Shape;425;g5ee1ae3ff2_0_6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6" name="Google Shape;426;g5ee1ae3ff2_0_6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3" name="Shape 193"/>
        <p:cNvGrpSpPr/>
        <p:nvPr/>
      </p:nvGrpSpPr>
      <p:grpSpPr>
        <a:xfrm>
          <a:off x="0" y="0"/>
          <a:ext cx="0" cy="0"/>
          <a:chOff x="0" y="0"/>
          <a:chExt cx="0" cy="0"/>
        </a:xfrm>
      </p:grpSpPr>
      <p:sp>
        <p:nvSpPr>
          <p:cNvPr id="194" name="Google Shape;194;g5ee1ae3ff2_0_6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5ee1ae3ff2_0_6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0" name="Shape 430"/>
        <p:cNvGrpSpPr/>
        <p:nvPr/>
      </p:nvGrpSpPr>
      <p:grpSpPr>
        <a:xfrm>
          <a:off x="0" y="0"/>
          <a:ext cx="0" cy="0"/>
          <a:chOff x="0" y="0"/>
          <a:chExt cx="0" cy="0"/>
        </a:xfrm>
      </p:grpSpPr>
      <p:sp>
        <p:nvSpPr>
          <p:cNvPr id="431" name="Google Shape;431;g5dc5b20a66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2" name="Google Shape;432;g5dc5b20a66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6" name="Shape 436"/>
        <p:cNvGrpSpPr/>
        <p:nvPr/>
      </p:nvGrpSpPr>
      <p:grpSpPr>
        <a:xfrm>
          <a:off x="0" y="0"/>
          <a:ext cx="0" cy="0"/>
          <a:chOff x="0" y="0"/>
          <a:chExt cx="0" cy="0"/>
        </a:xfrm>
      </p:grpSpPr>
      <p:sp>
        <p:nvSpPr>
          <p:cNvPr id="437" name="Google Shape;437;g5dc5b20a66_1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8" name="Google Shape;438;g5dc5b20a66_1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2" name="Shape 442"/>
        <p:cNvGrpSpPr/>
        <p:nvPr/>
      </p:nvGrpSpPr>
      <p:grpSpPr>
        <a:xfrm>
          <a:off x="0" y="0"/>
          <a:ext cx="0" cy="0"/>
          <a:chOff x="0" y="0"/>
          <a:chExt cx="0" cy="0"/>
        </a:xfrm>
      </p:grpSpPr>
      <p:sp>
        <p:nvSpPr>
          <p:cNvPr id="443" name="Google Shape;443;g5ee1ae3ff2_0_5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4" name="Google Shape;444;g5ee1ae3ff2_0_5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8" name="Shape 448"/>
        <p:cNvGrpSpPr/>
        <p:nvPr/>
      </p:nvGrpSpPr>
      <p:grpSpPr>
        <a:xfrm>
          <a:off x="0" y="0"/>
          <a:ext cx="0" cy="0"/>
          <a:chOff x="0" y="0"/>
          <a:chExt cx="0" cy="0"/>
        </a:xfrm>
      </p:grpSpPr>
      <p:sp>
        <p:nvSpPr>
          <p:cNvPr id="449" name="Google Shape;449;g5ee1ae3ff2_0_5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0" name="Google Shape;450;g5ee1ae3ff2_0_5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4" name="Shape 454"/>
        <p:cNvGrpSpPr/>
        <p:nvPr/>
      </p:nvGrpSpPr>
      <p:grpSpPr>
        <a:xfrm>
          <a:off x="0" y="0"/>
          <a:ext cx="0" cy="0"/>
          <a:chOff x="0" y="0"/>
          <a:chExt cx="0" cy="0"/>
        </a:xfrm>
      </p:grpSpPr>
      <p:sp>
        <p:nvSpPr>
          <p:cNvPr id="455" name="Google Shape;455;g5ee1ae3ff2_0_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6" name="Google Shape;456;g5ee1ae3ff2_0_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2" name="Shape 462"/>
        <p:cNvGrpSpPr/>
        <p:nvPr/>
      </p:nvGrpSpPr>
      <p:grpSpPr>
        <a:xfrm>
          <a:off x="0" y="0"/>
          <a:ext cx="0" cy="0"/>
          <a:chOff x="0" y="0"/>
          <a:chExt cx="0" cy="0"/>
        </a:xfrm>
      </p:grpSpPr>
      <p:sp>
        <p:nvSpPr>
          <p:cNvPr id="463" name="Google Shape;463;g5ee1ae3ff2_0_4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4" name="Google Shape;464;g5ee1ae3ff2_0_4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9" name="Shape 469"/>
        <p:cNvGrpSpPr/>
        <p:nvPr/>
      </p:nvGrpSpPr>
      <p:grpSpPr>
        <a:xfrm>
          <a:off x="0" y="0"/>
          <a:ext cx="0" cy="0"/>
          <a:chOff x="0" y="0"/>
          <a:chExt cx="0" cy="0"/>
        </a:xfrm>
      </p:grpSpPr>
      <p:sp>
        <p:nvSpPr>
          <p:cNvPr id="470" name="Google Shape;470;g5ee1ae3ff2_0_2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1" name="Google Shape;471;g5ee1ae3ff2_0_2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6" name="Shape 476"/>
        <p:cNvGrpSpPr/>
        <p:nvPr/>
      </p:nvGrpSpPr>
      <p:grpSpPr>
        <a:xfrm>
          <a:off x="0" y="0"/>
          <a:ext cx="0" cy="0"/>
          <a:chOff x="0" y="0"/>
          <a:chExt cx="0" cy="0"/>
        </a:xfrm>
      </p:grpSpPr>
      <p:sp>
        <p:nvSpPr>
          <p:cNvPr id="477" name="Google Shape;477;g5ee1ae3ff2_0_4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8" name="Google Shape;478;g5ee1ae3ff2_0_4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3" name="Shape 483"/>
        <p:cNvGrpSpPr/>
        <p:nvPr/>
      </p:nvGrpSpPr>
      <p:grpSpPr>
        <a:xfrm>
          <a:off x="0" y="0"/>
          <a:ext cx="0" cy="0"/>
          <a:chOff x="0" y="0"/>
          <a:chExt cx="0" cy="0"/>
        </a:xfrm>
      </p:grpSpPr>
      <p:sp>
        <p:nvSpPr>
          <p:cNvPr id="484" name="Google Shape;484;g5ee1ae3ff2_0_4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5" name="Google Shape;485;g5ee1ae3ff2_0_4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9" name="Shape 489"/>
        <p:cNvGrpSpPr/>
        <p:nvPr/>
      </p:nvGrpSpPr>
      <p:grpSpPr>
        <a:xfrm>
          <a:off x="0" y="0"/>
          <a:ext cx="0" cy="0"/>
          <a:chOff x="0" y="0"/>
          <a:chExt cx="0" cy="0"/>
        </a:xfrm>
      </p:grpSpPr>
      <p:sp>
        <p:nvSpPr>
          <p:cNvPr id="490" name="Google Shape;490;g5ee1ae3ff2_0_4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1" name="Google Shape;491;g5ee1ae3ff2_0_4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9" name="Shape 199"/>
        <p:cNvGrpSpPr/>
        <p:nvPr/>
      </p:nvGrpSpPr>
      <p:grpSpPr>
        <a:xfrm>
          <a:off x="0" y="0"/>
          <a:ext cx="0" cy="0"/>
          <a:chOff x="0" y="0"/>
          <a:chExt cx="0" cy="0"/>
        </a:xfrm>
      </p:grpSpPr>
      <p:sp>
        <p:nvSpPr>
          <p:cNvPr id="200" name="Google Shape;200;g5ee1ae3ff2_0_6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5ee1ae3ff2_0_6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6" name="Shape 496"/>
        <p:cNvGrpSpPr/>
        <p:nvPr/>
      </p:nvGrpSpPr>
      <p:grpSpPr>
        <a:xfrm>
          <a:off x="0" y="0"/>
          <a:ext cx="0" cy="0"/>
          <a:chOff x="0" y="0"/>
          <a:chExt cx="0" cy="0"/>
        </a:xfrm>
      </p:grpSpPr>
      <p:sp>
        <p:nvSpPr>
          <p:cNvPr id="497" name="Google Shape;497;g5ee1ae3ff2_0_2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8" name="Google Shape;498;g5ee1ae3ff2_0_2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4" name="Shape 504"/>
        <p:cNvGrpSpPr/>
        <p:nvPr/>
      </p:nvGrpSpPr>
      <p:grpSpPr>
        <a:xfrm>
          <a:off x="0" y="0"/>
          <a:ext cx="0" cy="0"/>
          <a:chOff x="0" y="0"/>
          <a:chExt cx="0" cy="0"/>
        </a:xfrm>
      </p:grpSpPr>
      <p:sp>
        <p:nvSpPr>
          <p:cNvPr id="505" name="Google Shape;505;g5ee1ae3ff2_0_4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6" name="Google Shape;506;g5ee1ae3ff2_0_4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1" name="Shape 511"/>
        <p:cNvGrpSpPr/>
        <p:nvPr/>
      </p:nvGrpSpPr>
      <p:grpSpPr>
        <a:xfrm>
          <a:off x="0" y="0"/>
          <a:ext cx="0" cy="0"/>
          <a:chOff x="0" y="0"/>
          <a:chExt cx="0" cy="0"/>
        </a:xfrm>
      </p:grpSpPr>
      <p:sp>
        <p:nvSpPr>
          <p:cNvPr id="512" name="Google Shape;512;g5ee1ae3ff2_0_4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3" name="Google Shape;513;g5ee1ae3ff2_0_4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8" name="Shape 518"/>
        <p:cNvGrpSpPr/>
        <p:nvPr/>
      </p:nvGrpSpPr>
      <p:grpSpPr>
        <a:xfrm>
          <a:off x="0" y="0"/>
          <a:ext cx="0" cy="0"/>
          <a:chOff x="0" y="0"/>
          <a:chExt cx="0" cy="0"/>
        </a:xfrm>
      </p:grpSpPr>
      <p:sp>
        <p:nvSpPr>
          <p:cNvPr id="519" name="Google Shape;519;g5ee1ae3ff2_0_4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0" name="Google Shape;520;g5ee1ae3ff2_0_4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5" name="Shape 525"/>
        <p:cNvGrpSpPr/>
        <p:nvPr/>
      </p:nvGrpSpPr>
      <p:grpSpPr>
        <a:xfrm>
          <a:off x="0" y="0"/>
          <a:ext cx="0" cy="0"/>
          <a:chOff x="0" y="0"/>
          <a:chExt cx="0" cy="0"/>
        </a:xfrm>
      </p:grpSpPr>
      <p:sp>
        <p:nvSpPr>
          <p:cNvPr id="526" name="Google Shape;526;g5ee1ae3ff2_0_2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7" name="Google Shape;527;g5ee1ae3ff2_0_2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2" name="Shape 532"/>
        <p:cNvGrpSpPr/>
        <p:nvPr/>
      </p:nvGrpSpPr>
      <p:grpSpPr>
        <a:xfrm>
          <a:off x="0" y="0"/>
          <a:ext cx="0" cy="0"/>
          <a:chOff x="0" y="0"/>
          <a:chExt cx="0" cy="0"/>
        </a:xfrm>
      </p:grpSpPr>
      <p:sp>
        <p:nvSpPr>
          <p:cNvPr id="533" name="Google Shape;533;g5ee1ae3ff2_0_2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4" name="Google Shape;534;g5ee1ae3ff2_0_2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9" name="Shape 539"/>
        <p:cNvGrpSpPr/>
        <p:nvPr/>
      </p:nvGrpSpPr>
      <p:grpSpPr>
        <a:xfrm>
          <a:off x="0" y="0"/>
          <a:ext cx="0" cy="0"/>
          <a:chOff x="0" y="0"/>
          <a:chExt cx="0" cy="0"/>
        </a:xfrm>
      </p:grpSpPr>
      <p:sp>
        <p:nvSpPr>
          <p:cNvPr id="540" name="Google Shape;540;g5ee1ae3ff2_0_5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1" name="Google Shape;541;g5ee1ae3ff2_0_5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5" name="Shape 545"/>
        <p:cNvGrpSpPr/>
        <p:nvPr/>
      </p:nvGrpSpPr>
      <p:grpSpPr>
        <a:xfrm>
          <a:off x="0" y="0"/>
          <a:ext cx="0" cy="0"/>
          <a:chOff x="0" y="0"/>
          <a:chExt cx="0" cy="0"/>
        </a:xfrm>
      </p:grpSpPr>
      <p:sp>
        <p:nvSpPr>
          <p:cNvPr id="546" name="Google Shape;546;g5ee1ae3ff2_0_2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7" name="Google Shape;547;g5ee1ae3ff2_0_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1" name="Shape 551"/>
        <p:cNvGrpSpPr/>
        <p:nvPr/>
      </p:nvGrpSpPr>
      <p:grpSpPr>
        <a:xfrm>
          <a:off x="0" y="0"/>
          <a:ext cx="0" cy="0"/>
          <a:chOff x="0" y="0"/>
          <a:chExt cx="0" cy="0"/>
        </a:xfrm>
      </p:grpSpPr>
      <p:sp>
        <p:nvSpPr>
          <p:cNvPr id="552" name="Google Shape;552;g5ee1ae3ff2_0_2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3" name="Google Shape;553;g5ee1ae3ff2_0_2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7" name="Shape 557"/>
        <p:cNvGrpSpPr/>
        <p:nvPr/>
      </p:nvGrpSpPr>
      <p:grpSpPr>
        <a:xfrm>
          <a:off x="0" y="0"/>
          <a:ext cx="0" cy="0"/>
          <a:chOff x="0" y="0"/>
          <a:chExt cx="0" cy="0"/>
        </a:xfrm>
      </p:grpSpPr>
      <p:sp>
        <p:nvSpPr>
          <p:cNvPr id="558" name="Google Shape;558;g5dc5b20a66_1_2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9" name="Google Shape;559;g5dc5b20a66_1_2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5" name="Shape 205"/>
        <p:cNvGrpSpPr/>
        <p:nvPr/>
      </p:nvGrpSpPr>
      <p:grpSpPr>
        <a:xfrm>
          <a:off x="0" y="0"/>
          <a:ext cx="0" cy="0"/>
          <a:chOff x="0" y="0"/>
          <a:chExt cx="0" cy="0"/>
        </a:xfrm>
      </p:grpSpPr>
      <p:sp>
        <p:nvSpPr>
          <p:cNvPr id="206" name="Google Shape;206;g5e4661559b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5e4661559b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5" name="Shape 565"/>
        <p:cNvGrpSpPr/>
        <p:nvPr/>
      </p:nvGrpSpPr>
      <p:grpSpPr>
        <a:xfrm>
          <a:off x="0" y="0"/>
          <a:ext cx="0" cy="0"/>
          <a:chOff x="0" y="0"/>
          <a:chExt cx="0" cy="0"/>
        </a:xfrm>
      </p:grpSpPr>
      <p:sp>
        <p:nvSpPr>
          <p:cNvPr id="566" name="Google Shape;566;g5dc5b20a66_1_2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7" name="Google Shape;567;g5dc5b20a66_1_2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3" name="Shape 573"/>
        <p:cNvGrpSpPr/>
        <p:nvPr/>
      </p:nvGrpSpPr>
      <p:grpSpPr>
        <a:xfrm>
          <a:off x="0" y="0"/>
          <a:ext cx="0" cy="0"/>
          <a:chOff x="0" y="0"/>
          <a:chExt cx="0" cy="0"/>
        </a:xfrm>
      </p:grpSpPr>
      <p:sp>
        <p:nvSpPr>
          <p:cNvPr id="574" name="Google Shape;574;g5dc5b20a66_1_2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5" name="Google Shape;575;g5dc5b20a66_1_2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0" name="Shape 580"/>
        <p:cNvGrpSpPr/>
        <p:nvPr/>
      </p:nvGrpSpPr>
      <p:grpSpPr>
        <a:xfrm>
          <a:off x="0" y="0"/>
          <a:ext cx="0" cy="0"/>
          <a:chOff x="0" y="0"/>
          <a:chExt cx="0" cy="0"/>
        </a:xfrm>
      </p:grpSpPr>
      <p:sp>
        <p:nvSpPr>
          <p:cNvPr id="581" name="Google Shape;581;g5dc5b20a66_1_2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2" name="Google Shape;582;g5dc5b20a66_1_2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7" name="Shape 587"/>
        <p:cNvGrpSpPr/>
        <p:nvPr/>
      </p:nvGrpSpPr>
      <p:grpSpPr>
        <a:xfrm>
          <a:off x="0" y="0"/>
          <a:ext cx="0" cy="0"/>
          <a:chOff x="0" y="0"/>
          <a:chExt cx="0" cy="0"/>
        </a:xfrm>
      </p:grpSpPr>
      <p:sp>
        <p:nvSpPr>
          <p:cNvPr id="588" name="Google Shape;588;g5dc5b20a66_1_2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9" name="Google Shape;589;g5dc5b20a66_1_2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7" name="Shape 597"/>
        <p:cNvGrpSpPr/>
        <p:nvPr/>
      </p:nvGrpSpPr>
      <p:grpSpPr>
        <a:xfrm>
          <a:off x="0" y="0"/>
          <a:ext cx="0" cy="0"/>
          <a:chOff x="0" y="0"/>
          <a:chExt cx="0" cy="0"/>
        </a:xfrm>
      </p:grpSpPr>
      <p:sp>
        <p:nvSpPr>
          <p:cNvPr id="598" name="Google Shape;598;g5dc5b20a66_1_2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9" name="Google Shape;599;g5dc5b20a66_1_2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3" name="Shape 603"/>
        <p:cNvGrpSpPr/>
        <p:nvPr/>
      </p:nvGrpSpPr>
      <p:grpSpPr>
        <a:xfrm>
          <a:off x="0" y="0"/>
          <a:ext cx="0" cy="0"/>
          <a:chOff x="0" y="0"/>
          <a:chExt cx="0" cy="0"/>
        </a:xfrm>
      </p:grpSpPr>
      <p:sp>
        <p:nvSpPr>
          <p:cNvPr id="604" name="Google Shape;604;g5dc5b20a66_1_2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5" name="Google Shape;605;g5dc5b20a66_1_2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9" name="Shape 609"/>
        <p:cNvGrpSpPr/>
        <p:nvPr/>
      </p:nvGrpSpPr>
      <p:grpSpPr>
        <a:xfrm>
          <a:off x="0" y="0"/>
          <a:ext cx="0" cy="0"/>
          <a:chOff x="0" y="0"/>
          <a:chExt cx="0" cy="0"/>
        </a:xfrm>
      </p:grpSpPr>
      <p:sp>
        <p:nvSpPr>
          <p:cNvPr id="610" name="Google Shape;610;g5dc5b20a66_1_2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1" name="Google Shape;611;g5dc5b20a66_1_2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6" name="Shape 616"/>
        <p:cNvGrpSpPr/>
        <p:nvPr/>
      </p:nvGrpSpPr>
      <p:grpSpPr>
        <a:xfrm>
          <a:off x="0" y="0"/>
          <a:ext cx="0" cy="0"/>
          <a:chOff x="0" y="0"/>
          <a:chExt cx="0" cy="0"/>
        </a:xfrm>
      </p:grpSpPr>
      <p:sp>
        <p:nvSpPr>
          <p:cNvPr id="617" name="Google Shape;617;g5dc5b20a66_1_3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8" name="Google Shape;618;g5dc5b20a66_1_3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2" name="Shape 622"/>
        <p:cNvGrpSpPr/>
        <p:nvPr/>
      </p:nvGrpSpPr>
      <p:grpSpPr>
        <a:xfrm>
          <a:off x="0" y="0"/>
          <a:ext cx="0" cy="0"/>
          <a:chOff x="0" y="0"/>
          <a:chExt cx="0" cy="0"/>
        </a:xfrm>
      </p:grpSpPr>
      <p:sp>
        <p:nvSpPr>
          <p:cNvPr id="623" name="Google Shape;623;g5dc5b20a66_1_3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4" name="Google Shape;624;g5dc5b20a66_1_3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9" name="Shape 629"/>
        <p:cNvGrpSpPr/>
        <p:nvPr/>
      </p:nvGrpSpPr>
      <p:grpSpPr>
        <a:xfrm>
          <a:off x="0" y="0"/>
          <a:ext cx="0" cy="0"/>
          <a:chOff x="0" y="0"/>
          <a:chExt cx="0" cy="0"/>
        </a:xfrm>
      </p:grpSpPr>
      <p:sp>
        <p:nvSpPr>
          <p:cNvPr id="630" name="Google Shape;630;g5dc5b20a66_1_3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1" name="Google Shape;631;g5dc5b20a66_1_3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1" name="Shape 211"/>
        <p:cNvGrpSpPr/>
        <p:nvPr/>
      </p:nvGrpSpPr>
      <p:grpSpPr>
        <a:xfrm>
          <a:off x="0" y="0"/>
          <a:ext cx="0" cy="0"/>
          <a:chOff x="0" y="0"/>
          <a:chExt cx="0" cy="0"/>
        </a:xfrm>
      </p:grpSpPr>
      <p:sp>
        <p:nvSpPr>
          <p:cNvPr id="212" name="Google Shape;212;g5e4661559b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5e4661559b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container has all of your software and packages, configuration files, custom files and code, scripts etc.</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7" name="Shape 637"/>
        <p:cNvGrpSpPr/>
        <p:nvPr/>
      </p:nvGrpSpPr>
      <p:grpSpPr>
        <a:xfrm>
          <a:off x="0" y="0"/>
          <a:ext cx="0" cy="0"/>
          <a:chOff x="0" y="0"/>
          <a:chExt cx="0" cy="0"/>
        </a:xfrm>
      </p:grpSpPr>
      <p:sp>
        <p:nvSpPr>
          <p:cNvPr id="638" name="Google Shape;638;g5dc5b20a66_1_3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9" name="Google Shape;639;g5dc5b20a66_1_3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3" name="Shape 643"/>
        <p:cNvGrpSpPr/>
        <p:nvPr/>
      </p:nvGrpSpPr>
      <p:grpSpPr>
        <a:xfrm>
          <a:off x="0" y="0"/>
          <a:ext cx="0" cy="0"/>
          <a:chOff x="0" y="0"/>
          <a:chExt cx="0" cy="0"/>
        </a:xfrm>
      </p:grpSpPr>
      <p:sp>
        <p:nvSpPr>
          <p:cNvPr id="644" name="Google Shape;644;g5dc5b20a66_1_6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5" name="Google Shape;645;g5dc5b20a66_1_6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9" name="Shape 649"/>
        <p:cNvGrpSpPr/>
        <p:nvPr/>
      </p:nvGrpSpPr>
      <p:grpSpPr>
        <a:xfrm>
          <a:off x="0" y="0"/>
          <a:ext cx="0" cy="0"/>
          <a:chOff x="0" y="0"/>
          <a:chExt cx="0" cy="0"/>
        </a:xfrm>
      </p:grpSpPr>
      <p:sp>
        <p:nvSpPr>
          <p:cNvPr id="650" name="Google Shape;650;g5ee1ae3ff2_0_3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1" name="Google Shape;651;g5ee1ae3ff2_0_3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Use docker tag to change registry etc.</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2" name="Shape 662"/>
        <p:cNvGrpSpPr/>
        <p:nvPr/>
      </p:nvGrpSpPr>
      <p:grpSpPr>
        <a:xfrm>
          <a:off x="0" y="0"/>
          <a:ext cx="0" cy="0"/>
          <a:chOff x="0" y="0"/>
          <a:chExt cx="0" cy="0"/>
        </a:xfrm>
      </p:grpSpPr>
      <p:sp>
        <p:nvSpPr>
          <p:cNvPr id="663" name="Google Shape;663;g5ee1ae3ff2_0_5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4" name="Google Shape;664;g5ee1ae3ff2_0_5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8" name="Shape 668"/>
        <p:cNvGrpSpPr/>
        <p:nvPr/>
      </p:nvGrpSpPr>
      <p:grpSpPr>
        <a:xfrm>
          <a:off x="0" y="0"/>
          <a:ext cx="0" cy="0"/>
          <a:chOff x="0" y="0"/>
          <a:chExt cx="0" cy="0"/>
        </a:xfrm>
      </p:grpSpPr>
      <p:sp>
        <p:nvSpPr>
          <p:cNvPr id="669" name="Google Shape;669;g5ee1ae3ff2_0_5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0" name="Google Shape;670;g5ee1ae3ff2_0_5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6" name="Shape 676"/>
        <p:cNvGrpSpPr/>
        <p:nvPr/>
      </p:nvGrpSpPr>
      <p:grpSpPr>
        <a:xfrm>
          <a:off x="0" y="0"/>
          <a:ext cx="0" cy="0"/>
          <a:chOff x="0" y="0"/>
          <a:chExt cx="0" cy="0"/>
        </a:xfrm>
      </p:grpSpPr>
      <p:sp>
        <p:nvSpPr>
          <p:cNvPr id="677" name="Google Shape;677;g5ee1ae3ff2_0_5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8" name="Google Shape;678;g5ee1ae3ff2_0_5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4" name="Shape 684"/>
        <p:cNvGrpSpPr/>
        <p:nvPr/>
      </p:nvGrpSpPr>
      <p:grpSpPr>
        <a:xfrm>
          <a:off x="0" y="0"/>
          <a:ext cx="0" cy="0"/>
          <a:chOff x="0" y="0"/>
          <a:chExt cx="0" cy="0"/>
        </a:xfrm>
      </p:grpSpPr>
      <p:sp>
        <p:nvSpPr>
          <p:cNvPr id="685" name="Google Shape;685;g5ee1ae3ff2_0_5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6" name="Google Shape;686;g5ee1ae3ff2_0_5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2" name="Shape 692"/>
        <p:cNvGrpSpPr/>
        <p:nvPr/>
      </p:nvGrpSpPr>
      <p:grpSpPr>
        <a:xfrm>
          <a:off x="0" y="0"/>
          <a:ext cx="0" cy="0"/>
          <a:chOff x="0" y="0"/>
          <a:chExt cx="0" cy="0"/>
        </a:xfrm>
      </p:grpSpPr>
      <p:sp>
        <p:nvSpPr>
          <p:cNvPr id="693" name="Google Shape;693;g5ee1ae3ff2_0_5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4" name="Google Shape;694;g5ee1ae3ff2_0_5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0" name="Shape 700"/>
        <p:cNvGrpSpPr/>
        <p:nvPr/>
      </p:nvGrpSpPr>
      <p:grpSpPr>
        <a:xfrm>
          <a:off x="0" y="0"/>
          <a:ext cx="0" cy="0"/>
          <a:chOff x="0" y="0"/>
          <a:chExt cx="0" cy="0"/>
        </a:xfrm>
      </p:grpSpPr>
      <p:sp>
        <p:nvSpPr>
          <p:cNvPr id="701" name="Google Shape;701;g5ee1ae3ff2_0_5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2" name="Google Shape;702;g5ee1ae3ff2_0_5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7" name="Shape 707"/>
        <p:cNvGrpSpPr/>
        <p:nvPr/>
      </p:nvGrpSpPr>
      <p:grpSpPr>
        <a:xfrm>
          <a:off x="0" y="0"/>
          <a:ext cx="0" cy="0"/>
          <a:chOff x="0" y="0"/>
          <a:chExt cx="0" cy="0"/>
        </a:xfrm>
      </p:grpSpPr>
      <p:sp>
        <p:nvSpPr>
          <p:cNvPr id="708" name="Google Shape;708;g5ee1ae3ff2_0_5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9" name="Google Shape;709;g5ee1ae3ff2_0_5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1" name="Shape 231"/>
        <p:cNvGrpSpPr/>
        <p:nvPr/>
      </p:nvGrpSpPr>
      <p:grpSpPr>
        <a:xfrm>
          <a:off x="0" y="0"/>
          <a:ext cx="0" cy="0"/>
          <a:chOff x="0" y="0"/>
          <a:chExt cx="0" cy="0"/>
        </a:xfrm>
      </p:grpSpPr>
      <p:sp>
        <p:nvSpPr>
          <p:cNvPr id="232" name="Google Shape;232;g5e4661559b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5e4661559b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4" name="Shape 714"/>
        <p:cNvGrpSpPr/>
        <p:nvPr/>
      </p:nvGrpSpPr>
      <p:grpSpPr>
        <a:xfrm>
          <a:off x="0" y="0"/>
          <a:ext cx="0" cy="0"/>
          <a:chOff x="0" y="0"/>
          <a:chExt cx="0" cy="0"/>
        </a:xfrm>
      </p:grpSpPr>
      <p:sp>
        <p:nvSpPr>
          <p:cNvPr id="715" name="Google Shape;715;g5ee1ae3ff2_0_2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6" name="Google Shape;716;g5ee1ae3ff2_0_2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0" name="Shape 720"/>
        <p:cNvGrpSpPr/>
        <p:nvPr/>
      </p:nvGrpSpPr>
      <p:grpSpPr>
        <a:xfrm>
          <a:off x="0" y="0"/>
          <a:ext cx="0" cy="0"/>
          <a:chOff x="0" y="0"/>
          <a:chExt cx="0" cy="0"/>
        </a:xfrm>
      </p:grpSpPr>
      <p:sp>
        <p:nvSpPr>
          <p:cNvPr id="721" name="Google Shape;721;g5dc5b20a66_1_6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2" name="Google Shape;722;g5dc5b20a66_1_6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6" name="Shape 726"/>
        <p:cNvGrpSpPr/>
        <p:nvPr/>
      </p:nvGrpSpPr>
      <p:grpSpPr>
        <a:xfrm>
          <a:off x="0" y="0"/>
          <a:ext cx="0" cy="0"/>
          <a:chOff x="0" y="0"/>
          <a:chExt cx="0" cy="0"/>
        </a:xfrm>
      </p:grpSpPr>
      <p:sp>
        <p:nvSpPr>
          <p:cNvPr id="727" name="Google Shape;727;g5dc5b20a66_1_3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8" name="Google Shape;728;g5dc5b20a66_1_3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2" name="Shape 732"/>
        <p:cNvGrpSpPr/>
        <p:nvPr/>
      </p:nvGrpSpPr>
      <p:grpSpPr>
        <a:xfrm>
          <a:off x="0" y="0"/>
          <a:ext cx="0" cy="0"/>
          <a:chOff x="0" y="0"/>
          <a:chExt cx="0" cy="0"/>
        </a:xfrm>
      </p:grpSpPr>
      <p:sp>
        <p:nvSpPr>
          <p:cNvPr id="733" name="Google Shape;733;g5dc5b20a66_1_6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4" name="Google Shape;734;g5dc5b20a66_1_6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Don’t see tmpfs type volumes much.</a:t>
            </a:r>
            <a:endParaRPr/>
          </a:p>
          <a:p>
            <a:pPr indent="0" lvl="0" marL="0" rtl="0" algn="l">
              <a:spcBef>
                <a:spcPts val="0"/>
              </a:spcBef>
              <a:spcAft>
                <a:spcPts val="0"/>
              </a:spcAft>
              <a:buNone/>
            </a:pPr>
            <a:r>
              <a:rPr lang="en"/>
              <a:t>Including them here mostly for completeness.</a:t>
            </a:r>
            <a:endParaRPr/>
          </a:p>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8" name="Shape 738"/>
        <p:cNvGrpSpPr/>
        <p:nvPr/>
      </p:nvGrpSpPr>
      <p:grpSpPr>
        <a:xfrm>
          <a:off x="0" y="0"/>
          <a:ext cx="0" cy="0"/>
          <a:chOff x="0" y="0"/>
          <a:chExt cx="0" cy="0"/>
        </a:xfrm>
      </p:grpSpPr>
      <p:sp>
        <p:nvSpPr>
          <p:cNvPr id="739" name="Google Shape;739;g5ee1ae3ff2_0_2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0" name="Google Shape;740;g5ee1ae3ff2_0_2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One of the cool things about Docker is that you can usually get by without knowing much</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4" name="Shape 744"/>
        <p:cNvGrpSpPr/>
        <p:nvPr/>
      </p:nvGrpSpPr>
      <p:grpSpPr>
        <a:xfrm>
          <a:off x="0" y="0"/>
          <a:ext cx="0" cy="0"/>
          <a:chOff x="0" y="0"/>
          <a:chExt cx="0" cy="0"/>
        </a:xfrm>
      </p:grpSpPr>
      <p:sp>
        <p:nvSpPr>
          <p:cNvPr id="745" name="Google Shape;745;g5dc5b20a66_1_3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6" name="Google Shape;746;g5dc5b20a66_1_3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2" name="Shape 762"/>
        <p:cNvGrpSpPr/>
        <p:nvPr/>
      </p:nvGrpSpPr>
      <p:grpSpPr>
        <a:xfrm>
          <a:off x="0" y="0"/>
          <a:ext cx="0" cy="0"/>
          <a:chOff x="0" y="0"/>
          <a:chExt cx="0" cy="0"/>
        </a:xfrm>
      </p:grpSpPr>
      <p:sp>
        <p:nvSpPr>
          <p:cNvPr id="763" name="Google Shape;763;g5dc5b20a66_1_6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4" name="Google Shape;764;g5dc5b20a66_1_6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9" name="Shape 769"/>
        <p:cNvGrpSpPr/>
        <p:nvPr/>
      </p:nvGrpSpPr>
      <p:grpSpPr>
        <a:xfrm>
          <a:off x="0" y="0"/>
          <a:ext cx="0" cy="0"/>
          <a:chOff x="0" y="0"/>
          <a:chExt cx="0" cy="0"/>
        </a:xfrm>
      </p:grpSpPr>
      <p:sp>
        <p:nvSpPr>
          <p:cNvPr id="770" name="Google Shape;770;g5ee1ae3ff2_0_5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1" name="Google Shape;771;g5ee1ae3ff2_0_5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0" name="Shape 790"/>
        <p:cNvGrpSpPr/>
        <p:nvPr/>
      </p:nvGrpSpPr>
      <p:grpSpPr>
        <a:xfrm>
          <a:off x="0" y="0"/>
          <a:ext cx="0" cy="0"/>
          <a:chOff x="0" y="0"/>
          <a:chExt cx="0" cy="0"/>
        </a:xfrm>
      </p:grpSpPr>
      <p:sp>
        <p:nvSpPr>
          <p:cNvPr id="791" name="Google Shape;791;g5dc5b20a66_1_6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2" name="Google Shape;792;g5dc5b20a66_1_6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People tend to fall into two camps. Either they care a lot about their network topology or they just want their containers to be able to communicate and reach the public internet.</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6" name="Shape 796"/>
        <p:cNvGrpSpPr/>
        <p:nvPr/>
      </p:nvGrpSpPr>
      <p:grpSpPr>
        <a:xfrm>
          <a:off x="0" y="0"/>
          <a:ext cx="0" cy="0"/>
          <a:chOff x="0" y="0"/>
          <a:chExt cx="0" cy="0"/>
        </a:xfrm>
      </p:grpSpPr>
      <p:sp>
        <p:nvSpPr>
          <p:cNvPr id="797" name="Google Shape;797;g5dc5b20a66_1_6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8" name="Google Shape;798;g5dc5b20a66_1_6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8" name="Shape 238"/>
        <p:cNvGrpSpPr/>
        <p:nvPr/>
      </p:nvGrpSpPr>
      <p:grpSpPr>
        <a:xfrm>
          <a:off x="0" y="0"/>
          <a:ext cx="0" cy="0"/>
          <a:chOff x="0" y="0"/>
          <a:chExt cx="0" cy="0"/>
        </a:xfrm>
      </p:grpSpPr>
      <p:sp>
        <p:nvSpPr>
          <p:cNvPr id="239" name="Google Shape;239;g5e4661559b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5e4661559b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4" name="Shape 814"/>
        <p:cNvGrpSpPr/>
        <p:nvPr/>
      </p:nvGrpSpPr>
      <p:grpSpPr>
        <a:xfrm>
          <a:off x="0" y="0"/>
          <a:ext cx="0" cy="0"/>
          <a:chOff x="0" y="0"/>
          <a:chExt cx="0" cy="0"/>
        </a:xfrm>
      </p:grpSpPr>
      <p:sp>
        <p:nvSpPr>
          <p:cNvPr id="815" name="Google Shape;815;g5ee1ae3ff2_0_4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6" name="Google Shape;816;g5ee1ae3ff2_0_4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Introduce docker-compose early when you start to investigate multi-container applications. It will make you life easier than fiddling around with running each container manually and then connecting them together.</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1" name="Shape 821"/>
        <p:cNvGrpSpPr/>
        <p:nvPr/>
      </p:nvGrpSpPr>
      <p:grpSpPr>
        <a:xfrm>
          <a:off x="0" y="0"/>
          <a:ext cx="0" cy="0"/>
          <a:chOff x="0" y="0"/>
          <a:chExt cx="0" cy="0"/>
        </a:xfrm>
      </p:grpSpPr>
      <p:sp>
        <p:nvSpPr>
          <p:cNvPr id="822" name="Google Shape;822;g5ee1ae3ff2_0_2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3" name="Google Shape;823;g5ee1ae3ff2_0_2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9" name="Shape 829"/>
        <p:cNvGrpSpPr/>
        <p:nvPr/>
      </p:nvGrpSpPr>
      <p:grpSpPr>
        <a:xfrm>
          <a:off x="0" y="0"/>
          <a:ext cx="0" cy="0"/>
          <a:chOff x="0" y="0"/>
          <a:chExt cx="0" cy="0"/>
        </a:xfrm>
      </p:grpSpPr>
      <p:sp>
        <p:nvSpPr>
          <p:cNvPr id="830" name="Google Shape;830;g5dc5b20a66_1_6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1" name="Google Shape;831;g5dc5b20a66_1_6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7" name="Shape 837"/>
        <p:cNvGrpSpPr/>
        <p:nvPr/>
      </p:nvGrpSpPr>
      <p:grpSpPr>
        <a:xfrm>
          <a:off x="0" y="0"/>
          <a:ext cx="0" cy="0"/>
          <a:chOff x="0" y="0"/>
          <a:chExt cx="0" cy="0"/>
        </a:xfrm>
      </p:grpSpPr>
      <p:sp>
        <p:nvSpPr>
          <p:cNvPr id="838" name="Google Shape;838;g5dc5b20a66_1_6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9" name="Google Shape;839;g5dc5b20a66_1_6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8" name="Shape 858"/>
        <p:cNvGrpSpPr/>
        <p:nvPr/>
      </p:nvGrpSpPr>
      <p:grpSpPr>
        <a:xfrm>
          <a:off x="0" y="0"/>
          <a:ext cx="0" cy="0"/>
          <a:chOff x="0" y="0"/>
          <a:chExt cx="0" cy="0"/>
        </a:xfrm>
      </p:grpSpPr>
      <p:sp>
        <p:nvSpPr>
          <p:cNvPr id="859" name="Google Shape;859;g5dc5b20a66_1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0" name="Google Shape;860;g5dc5b20a66_1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5" name="Shape 865"/>
        <p:cNvGrpSpPr/>
        <p:nvPr/>
      </p:nvGrpSpPr>
      <p:grpSpPr>
        <a:xfrm>
          <a:off x="0" y="0"/>
          <a:ext cx="0" cy="0"/>
          <a:chOff x="0" y="0"/>
          <a:chExt cx="0" cy="0"/>
        </a:xfrm>
      </p:grpSpPr>
      <p:sp>
        <p:nvSpPr>
          <p:cNvPr id="866" name="Google Shape;866;g5e4661559b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7" name="Google Shape;867;g5e4661559b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2" name="Shape 872"/>
        <p:cNvGrpSpPr/>
        <p:nvPr/>
      </p:nvGrpSpPr>
      <p:grpSpPr>
        <a:xfrm>
          <a:off x="0" y="0"/>
          <a:ext cx="0" cy="0"/>
          <a:chOff x="0" y="0"/>
          <a:chExt cx="0" cy="0"/>
        </a:xfrm>
      </p:grpSpPr>
      <p:sp>
        <p:nvSpPr>
          <p:cNvPr id="873" name="Google Shape;873;g5dc5b20a66_1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4" name="Google Shape;874;g5dc5b20a66_1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a:t>
            </a:r>
            <a:endParaRPr/>
          </a:p>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9" name="Shape 879"/>
        <p:cNvGrpSpPr/>
        <p:nvPr/>
      </p:nvGrpSpPr>
      <p:grpSpPr>
        <a:xfrm>
          <a:off x="0" y="0"/>
          <a:ext cx="0" cy="0"/>
          <a:chOff x="0" y="0"/>
          <a:chExt cx="0" cy="0"/>
        </a:xfrm>
      </p:grpSpPr>
      <p:sp>
        <p:nvSpPr>
          <p:cNvPr id="880" name="Google Shape;880;g5ee1ae3ff2_0_3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1" name="Google Shape;881;g5ee1ae3ff2_0_3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6" name="Shape 886"/>
        <p:cNvGrpSpPr/>
        <p:nvPr/>
      </p:nvGrpSpPr>
      <p:grpSpPr>
        <a:xfrm>
          <a:off x="0" y="0"/>
          <a:ext cx="0" cy="0"/>
          <a:chOff x="0" y="0"/>
          <a:chExt cx="0" cy="0"/>
        </a:xfrm>
      </p:grpSpPr>
      <p:sp>
        <p:nvSpPr>
          <p:cNvPr id="887" name="Google Shape;887;g5dc5b20a66_1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8" name="Google Shape;888;g5dc5b20a66_1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2" name="Shape 892"/>
        <p:cNvGrpSpPr/>
        <p:nvPr/>
      </p:nvGrpSpPr>
      <p:grpSpPr>
        <a:xfrm>
          <a:off x="0" y="0"/>
          <a:ext cx="0" cy="0"/>
          <a:chOff x="0" y="0"/>
          <a:chExt cx="0" cy="0"/>
        </a:xfrm>
      </p:grpSpPr>
      <p:sp>
        <p:nvSpPr>
          <p:cNvPr id="893" name="Google Shape;893;g5ee1ae3ff2_0_3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4" name="Google Shape;894;g5ee1ae3ff2_0_3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54" name="Shape 54"/>
        <p:cNvGrpSpPr/>
        <p:nvPr/>
      </p:nvGrpSpPr>
      <p:grpSpPr>
        <a:xfrm>
          <a:off x="0" y="0"/>
          <a:ext cx="0" cy="0"/>
          <a:chOff x="0" y="0"/>
          <a:chExt cx="0" cy="0"/>
        </a:xfrm>
      </p:grpSpPr>
      <p:sp>
        <p:nvSpPr>
          <p:cNvPr id="55" name="Google Shape;55;p14"/>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 name="Google Shape;56;p14"/>
          <p:cNvGrpSpPr/>
          <p:nvPr/>
        </p:nvGrpSpPr>
        <p:grpSpPr>
          <a:xfrm>
            <a:off x="0" y="490"/>
            <a:ext cx="5153705" cy="5134399"/>
            <a:chOff x="0" y="75"/>
            <a:chExt cx="5153705" cy="5152950"/>
          </a:xfrm>
        </p:grpSpPr>
        <p:sp>
          <p:nvSpPr>
            <p:cNvPr id="57" name="Google Shape;57;p14"/>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14"/>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14"/>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14"/>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 name="Google Shape;61;p14"/>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lvl1pPr lvl="0" rtl="0">
              <a:spcBef>
                <a:spcPts val="0"/>
              </a:spcBef>
              <a:spcAft>
                <a:spcPts val="0"/>
              </a:spcAft>
              <a:buSzPts val="4000"/>
              <a:buNone/>
              <a:defRPr sz="4000"/>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p:txBody>
      </p:sp>
      <p:sp>
        <p:nvSpPr>
          <p:cNvPr id="62" name="Google Shape;62;p14"/>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300"/>
              <a:buNone/>
              <a:defRPr/>
            </a:lvl1pPr>
            <a:lvl2pPr lvl="1" rtl="0">
              <a:lnSpc>
                <a:spcPct val="100000"/>
              </a:lnSpc>
              <a:spcBef>
                <a:spcPts val="0"/>
              </a:spcBef>
              <a:spcAft>
                <a:spcPts val="0"/>
              </a:spcAft>
              <a:buSzPts val="1300"/>
              <a:buNone/>
              <a:defRPr sz="1300"/>
            </a:lvl2pPr>
            <a:lvl3pPr lvl="2" rtl="0">
              <a:lnSpc>
                <a:spcPct val="100000"/>
              </a:lnSpc>
              <a:spcBef>
                <a:spcPts val="0"/>
              </a:spcBef>
              <a:spcAft>
                <a:spcPts val="0"/>
              </a:spcAft>
              <a:buSzPts val="1300"/>
              <a:buNone/>
              <a:defRPr sz="1300"/>
            </a:lvl3pPr>
            <a:lvl4pPr lvl="3" rtl="0">
              <a:lnSpc>
                <a:spcPct val="100000"/>
              </a:lnSpc>
              <a:spcBef>
                <a:spcPts val="0"/>
              </a:spcBef>
              <a:spcAft>
                <a:spcPts val="0"/>
              </a:spcAft>
              <a:buSzPts val="1300"/>
              <a:buNone/>
              <a:defRPr sz="1300"/>
            </a:lvl4pPr>
            <a:lvl5pPr lvl="4" rtl="0">
              <a:lnSpc>
                <a:spcPct val="100000"/>
              </a:lnSpc>
              <a:spcBef>
                <a:spcPts val="0"/>
              </a:spcBef>
              <a:spcAft>
                <a:spcPts val="0"/>
              </a:spcAft>
              <a:buSzPts val="1300"/>
              <a:buNone/>
              <a:defRPr sz="1300"/>
            </a:lvl5pPr>
            <a:lvl6pPr lvl="5" rtl="0">
              <a:lnSpc>
                <a:spcPct val="100000"/>
              </a:lnSpc>
              <a:spcBef>
                <a:spcPts val="0"/>
              </a:spcBef>
              <a:spcAft>
                <a:spcPts val="0"/>
              </a:spcAft>
              <a:buSzPts val="1300"/>
              <a:buNone/>
              <a:defRPr sz="1300"/>
            </a:lvl6pPr>
            <a:lvl7pPr lvl="6" rtl="0">
              <a:lnSpc>
                <a:spcPct val="100000"/>
              </a:lnSpc>
              <a:spcBef>
                <a:spcPts val="0"/>
              </a:spcBef>
              <a:spcAft>
                <a:spcPts val="0"/>
              </a:spcAft>
              <a:buSzPts val="1300"/>
              <a:buNone/>
              <a:defRPr sz="1300"/>
            </a:lvl7pPr>
            <a:lvl8pPr lvl="7" rtl="0">
              <a:lnSpc>
                <a:spcPct val="100000"/>
              </a:lnSpc>
              <a:spcBef>
                <a:spcPts val="0"/>
              </a:spcBef>
              <a:spcAft>
                <a:spcPts val="0"/>
              </a:spcAft>
              <a:buSzPts val="1300"/>
              <a:buNone/>
              <a:defRPr sz="1300"/>
            </a:lvl8pPr>
            <a:lvl9pPr lvl="8" rtl="0">
              <a:lnSpc>
                <a:spcPct val="100000"/>
              </a:lnSpc>
              <a:spcBef>
                <a:spcPts val="0"/>
              </a:spcBef>
              <a:spcAft>
                <a:spcPts val="0"/>
              </a:spcAft>
              <a:buSzPts val="1300"/>
              <a:buNone/>
              <a:defRPr sz="1300"/>
            </a:lvl9pPr>
          </a:lstStyle>
          <a:p/>
        </p:txBody>
      </p:sp>
      <p:sp>
        <p:nvSpPr>
          <p:cNvPr id="63" name="Google Shape;63;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64" name="Shape 64"/>
        <p:cNvGrpSpPr/>
        <p:nvPr/>
      </p:nvGrpSpPr>
      <p:grpSpPr>
        <a:xfrm>
          <a:off x="0" y="0"/>
          <a:ext cx="0" cy="0"/>
          <a:chOff x="0" y="0"/>
          <a:chExt cx="0" cy="0"/>
        </a:xfrm>
      </p:grpSpPr>
      <p:grpSp>
        <p:nvGrpSpPr>
          <p:cNvPr id="65" name="Google Shape;65;p15"/>
          <p:cNvGrpSpPr/>
          <p:nvPr/>
        </p:nvGrpSpPr>
        <p:grpSpPr>
          <a:xfrm>
            <a:off x="4406400" y="0"/>
            <a:ext cx="4737600" cy="5143065"/>
            <a:chOff x="4406400" y="0"/>
            <a:chExt cx="4737600" cy="5143065"/>
          </a:xfrm>
        </p:grpSpPr>
        <p:sp>
          <p:nvSpPr>
            <p:cNvPr id="66" name="Google Shape;66;p15"/>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15"/>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15"/>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15"/>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15"/>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15"/>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5"/>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5"/>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5"/>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5"/>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5"/>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15"/>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15"/>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15"/>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15"/>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15"/>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5"/>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15"/>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 name="Google Shape;84;p15"/>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85" name="Google Shape;85;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86" name="Shape 86"/>
        <p:cNvGrpSpPr/>
        <p:nvPr/>
      </p:nvGrpSpPr>
      <p:grpSpPr>
        <a:xfrm>
          <a:off x="0" y="0"/>
          <a:ext cx="0" cy="0"/>
          <a:chOff x="0" y="0"/>
          <a:chExt cx="0" cy="0"/>
        </a:xfrm>
      </p:grpSpPr>
      <p:grpSp>
        <p:nvGrpSpPr>
          <p:cNvPr id="87" name="Google Shape;87;p16"/>
          <p:cNvGrpSpPr/>
          <p:nvPr/>
        </p:nvGrpSpPr>
        <p:grpSpPr>
          <a:xfrm>
            <a:off x="0" y="381001"/>
            <a:ext cx="1037850" cy="1016287"/>
            <a:chOff x="0" y="381001"/>
            <a:chExt cx="1037850" cy="1016287"/>
          </a:xfrm>
        </p:grpSpPr>
        <p:sp>
          <p:nvSpPr>
            <p:cNvPr id="88" name="Google Shape;88;p1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1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0" name="Google Shape;90;p1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91" name="Google Shape;91;p16"/>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92" name="Google Shape;92;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93" name="Shape 93"/>
        <p:cNvGrpSpPr/>
        <p:nvPr/>
      </p:nvGrpSpPr>
      <p:grpSpPr>
        <a:xfrm>
          <a:off x="0" y="0"/>
          <a:ext cx="0" cy="0"/>
          <a:chOff x="0" y="0"/>
          <a:chExt cx="0" cy="0"/>
        </a:xfrm>
      </p:grpSpPr>
      <p:grpSp>
        <p:nvGrpSpPr>
          <p:cNvPr id="94" name="Google Shape;94;p17"/>
          <p:cNvGrpSpPr/>
          <p:nvPr/>
        </p:nvGrpSpPr>
        <p:grpSpPr>
          <a:xfrm>
            <a:off x="0" y="381001"/>
            <a:ext cx="1037850" cy="1016287"/>
            <a:chOff x="0" y="381001"/>
            <a:chExt cx="1037850" cy="1016287"/>
          </a:xfrm>
        </p:grpSpPr>
        <p:sp>
          <p:nvSpPr>
            <p:cNvPr id="95" name="Google Shape;95;p1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1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7" name="Google Shape;97;p17"/>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98" name="Google Shape;98;p17"/>
          <p:cNvSpPr txBox="1"/>
          <p:nvPr>
            <p:ph idx="1" type="body"/>
          </p:nvPr>
        </p:nvSpPr>
        <p:spPr>
          <a:xfrm>
            <a:off x="1297500" y="1567550"/>
            <a:ext cx="3403200" cy="29112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99" name="Google Shape;99;p17"/>
          <p:cNvSpPr txBox="1"/>
          <p:nvPr>
            <p:ph idx="2" type="body"/>
          </p:nvPr>
        </p:nvSpPr>
        <p:spPr>
          <a:xfrm>
            <a:off x="4933221" y="1567550"/>
            <a:ext cx="3403200" cy="29112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00" name="Google Shape;100;p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101" name="Shape 101"/>
        <p:cNvGrpSpPr/>
        <p:nvPr/>
      </p:nvGrpSpPr>
      <p:grpSpPr>
        <a:xfrm>
          <a:off x="0" y="0"/>
          <a:ext cx="0" cy="0"/>
          <a:chOff x="0" y="0"/>
          <a:chExt cx="0" cy="0"/>
        </a:xfrm>
      </p:grpSpPr>
      <p:grpSp>
        <p:nvGrpSpPr>
          <p:cNvPr id="102" name="Google Shape;102;p18"/>
          <p:cNvGrpSpPr/>
          <p:nvPr/>
        </p:nvGrpSpPr>
        <p:grpSpPr>
          <a:xfrm>
            <a:off x="0" y="381001"/>
            <a:ext cx="1037850" cy="1016287"/>
            <a:chOff x="0" y="381001"/>
            <a:chExt cx="1037850" cy="1016287"/>
          </a:xfrm>
        </p:grpSpPr>
        <p:sp>
          <p:nvSpPr>
            <p:cNvPr id="103" name="Google Shape;103;p18"/>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8"/>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5" name="Google Shape;105;p1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06" name="Google Shape;106;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107" name="Shape 107"/>
        <p:cNvGrpSpPr/>
        <p:nvPr/>
      </p:nvGrpSpPr>
      <p:grpSpPr>
        <a:xfrm>
          <a:off x="0" y="0"/>
          <a:ext cx="0" cy="0"/>
          <a:chOff x="0" y="0"/>
          <a:chExt cx="0" cy="0"/>
        </a:xfrm>
      </p:grpSpPr>
      <p:grpSp>
        <p:nvGrpSpPr>
          <p:cNvPr id="108" name="Google Shape;108;p19"/>
          <p:cNvGrpSpPr/>
          <p:nvPr/>
        </p:nvGrpSpPr>
        <p:grpSpPr>
          <a:xfrm>
            <a:off x="0" y="381001"/>
            <a:ext cx="1037850" cy="1016287"/>
            <a:chOff x="0" y="381001"/>
            <a:chExt cx="1037850" cy="1016287"/>
          </a:xfrm>
        </p:grpSpPr>
        <p:sp>
          <p:nvSpPr>
            <p:cNvPr id="109" name="Google Shape;109;p1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1" name="Google Shape;111;p19"/>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12" name="Google Shape;112;p19"/>
          <p:cNvSpPr txBox="1"/>
          <p:nvPr>
            <p:ph idx="1" type="body"/>
          </p:nvPr>
        </p:nvSpPr>
        <p:spPr>
          <a:xfrm>
            <a:off x="1297500" y="1972550"/>
            <a:ext cx="3798900" cy="24159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13" name="Google Shape;113;p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114" name="Shape 114"/>
        <p:cNvGrpSpPr/>
        <p:nvPr/>
      </p:nvGrpSpPr>
      <p:grpSpPr>
        <a:xfrm>
          <a:off x="0" y="0"/>
          <a:ext cx="0" cy="0"/>
          <a:chOff x="0" y="0"/>
          <a:chExt cx="0" cy="0"/>
        </a:xfrm>
      </p:grpSpPr>
      <p:grpSp>
        <p:nvGrpSpPr>
          <p:cNvPr id="115" name="Google Shape;115;p20"/>
          <p:cNvGrpSpPr/>
          <p:nvPr/>
        </p:nvGrpSpPr>
        <p:grpSpPr>
          <a:xfrm>
            <a:off x="4406400" y="0"/>
            <a:ext cx="4737600" cy="5143500"/>
            <a:chOff x="4406400" y="0"/>
            <a:chExt cx="4737600" cy="5143500"/>
          </a:xfrm>
        </p:grpSpPr>
        <p:sp>
          <p:nvSpPr>
            <p:cNvPr id="116" name="Google Shape;116;p20"/>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20"/>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20"/>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20"/>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20"/>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20"/>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20"/>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20"/>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20"/>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20"/>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20"/>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20"/>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20"/>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20"/>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20"/>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20"/>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20"/>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20"/>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4" name="Google Shape;134;p20"/>
          <p:cNvSpPr txBox="1"/>
          <p:nvPr>
            <p:ph type="title"/>
          </p:nvPr>
        </p:nvSpPr>
        <p:spPr>
          <a:xfrm>
            <a:off x="823850" y="866775"/>
            <a:ext cx="4587000" cy="35211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35" name="Google Shape;135;p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136" name="Shape 136"/>
        <p:cNvGrpSpPr/>
        <p:nvPr/>
      </p:nvGrpSpPr>
      <p:grpSpPr>
        <a:xfrm>
          <a:off x="0" y="0"/>
          <a:ext cx="0" cy="0"/>
          <a:chOff x="0" y="0"/>
          <a:chExt cx="0" cy="0"/>
        </a:xfrm>
      </p:grpSpPr>
      <p:grpSp>
        <p:nvGrpSpPr>
          <p:cNvPr id="137" name="Google Shape;137;p21"/>
          <p:cNvGrpSpPr/>
          <p:nvPr/>
        </p:nvGrpSpPr>
        <p:grpSpPr>
          <a:xfrm>
            <a:off x="0" y="381001"/>
            <a:ext cx="1037850" cy="1016287"/>
            <a:chOff x="0" y="381001"/>
            <a:chExt cx="1037850" cy="1016287"/>
          </a:xfrm>
        </p:grpSpPr>
        <p:sp>
          <p:nvSpPr>
            <p:cNvPr id="138" name="Google Shape;138;p21"/>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21"/>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0" name="Google Shape;140;p21"/>
          <p:cNvSpPr txBox="1"/>
          <p:nvPr>
            <p:ph type="title"/>
          </p:nvPr>
        </p:nvSpPr>
        <p:spPr>
          <a:xfrm>
            <a:off x="1297500" y="1658325"/>
            <a:ext cx="3036300" cy="17517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41" name="Google Shape;141;p21"/>
          <p:cNvSpPr txBox="1"/>
          <p:nvPr>
            <p:ph idx="1" type="subTitle"/>
          </p:nvPr>
        </p:nvSpPr>
        <p:spPr>
          <a:xfrm>
            <a:off x="1297500" y="3538000"/>
            <a:ext cx="3036300" cy="506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300"/>
              <a:buNone/>
              <a:defRPr/>
            </a:lvl1pPr>
            <a:lvl2pPr lvl="1" rtl="0">
              <a:lnSpc>
                <a:spcPct val="100000"/>
              </a:lnSpc>
              <a:spcBef>
                <a:spcPts val="0"/>
              </a:spcBef>
              <a:spcAft>
                <a:spcPts val="0"/>
              </a:spcAft>
              <a:buSzPts val="1300"/>
              <a:buNone/>
              <a:defRPr sz="1300"/>
            </a:lvl2pPr>
            <a:lvl3pPr lvl="2" rtl="0">
              <a:lnSpc>
                <a:spcPct val="100000"/>
              </a:lnSpc>
              <a:spcBef>
                <a:spcPts val="0"/>
              </a:spcBef>
              <a:spcAft>
                <a:spcPts val="0"/>
              </a:spcAft>
              <a:buSzPts val="1300"/>
              <a:buNone/>
              <a:defRPr sz="1300"/>
            </a:lvl3pPr>
            <a:lvl4pPr lvl="3" rtl="0">
              <a:lnSpc>
                <a:spcPct val="100000"/>
              </a:lnSpc>
              <a:spcBef>
                <a:spcPts val="0"/>
              </a:spcBef>
              <a:spcAft>
                <a:spcPts val="0"/>
              </a:spcAft>
              <a:buSzPts val="1300"/>
              <a:buNone/>
              <a:defRPr sz="1300"/>
            </a:lvl4pPr>
            <a:lvl5pPr lvl="4" rtl="0">
              <a:lnSpc>
                <a:spcPct val="100000"/>
              </a:lnSpc>
              <a:spcBef>
                <a:spcPts val="0"/>
              </a:spcBef>
              <a:spcAft>
                <a:spcPts val="0"/>
              </a:spcAft>
              <a:buSzPts val="1300"/>
              <a:buNone/>
              <a:defRPr sz="1300"/>
            </a:lvl5pPr>
            <a:lvl6pPr lvl="5" rtl="0">
              <a:lnSpc>
                <a:spcPct val="100000"/>
              </a:lnSpc>
              <a:spcBef>
                <a:spcPts val="0"/>
              </a:spcBef>
              <a:spcAft>
                <a:spcPts val="0"/>
              </a:spcAft>
              <a:buSzPts val="1300"/>
              <a:buNone/>
              <a:defRPr sz="1300"/>
            </a:lvl6pPr>
            <a:lvl7pPr lvl="6" rtl="0">
              <a:lnSpc>
                <a:spcPct val="100000"/>
              </a:lnSpc>
              <a:spcBef>
                <a:spcPts val="0"/>
              </a:spcBef>
              <a:spcAft>
                <a:spcPts val="0"/>
              </a:spcAft>
              <a:buSzPts val="1300"/>
              <a:buNone/>
              <a:defRPr sz="1300"/>
            </a:lvl7pPr>
            <a:lvl8pPr lvl="7" rtl="0">
              <a:lnSpc>
                <a:spcPct val="100000"/>
              </a:lnSpc>
              <a:spcBef>
                <a:spcPts val="0"/>
              </a:spcBef>
              <a:spcAft>
                <a:spcPts val="0"/>
              </a:spcAft>
              <a:buSzPts val="1300"/>
              <a:buNone/>
              <a:defRPr sz="1300"/>
            </a:lvl8pPr>
            <a:lvl9pPr lvl="8" rtl="0">
              <a:lnSpc>
                <a:spcPct val="100000"/>
              </a:lnSpc>
              <a:spcBef>
                <a:spcPts val="0"/>
              </a:spcBef>
              <a:spcAft>
                <a:spcPts val="0"/>
              </a:spcAft>
              <a:buSzPts val="1300"/>
              <a:buNone/>
              <a:defRPr sz="1300"/>
            </a:lvl9pPr>
          </a:lstStyle>
          <a:p/>
        </p:txBody>
      </p:sp>
      <p:sp>
        <p:nvSpPr>
          <p:cNvPr id="142" name="Google Shape;142;p21"/>
          <p:cNvSpPr txBox="1"/>
          <p:nvPr>
            <p:ph idx="2" type="body"/>
          </p:nvPr>
        </p:nvSpPr>
        <p:spPr>
          <a:xfrm>
            <a:off x="4648200" y="1696600"/>
            <a:ext cx="3676800" cy="2347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43" name="Google Shape;143;p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144" name="Shape 144"/>
        <p:cNvGrpSpPr/>
        <p:nvPr/>
      </p:nvGrpSpPr>
      <p:grpSpPr>
        <a:xfrm>
          <a:off x="0" y="0"/>
          <a:ext cx="0" cy="0"/>
          <a:chOff x="0" y="0"/>
          <a:chExt cx="0" cy="0"/>
        </a:xfrm>
      </p:grpSpPr>
      <p:grpSp>
        <p:nvGrpSpPr>
          <p:cNvPr id="145" name="Google Shape;145;p22"/>
          <p:cNvGrpSpPr/>
          <p:nvPr/>
        </p:nvGrpSpPr>
        <p:grpSpPr>
          <a:xfrm>
            <a:off x="0" y="4128572"/>
            <a:ext cx="698925" cy="684657"/>
            <a:chOff x="0" y="3785672"/>
            <a:chExt cx="698925" cy="684657"/>
          </a:xfrm>
        </p:grpSpPr>
        <p:sp>
          <p:nvSpPr>
            <p:cNvPr id="146" name="Google Shape;146;p22"/>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22"/>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8" name="Google Shape;148;p22"/>
          <p:cNvSpPr txBox="1"/>
          <p:nvPr>
            <p:ph idx="1" type="body"/>
          </p:nvPr>
        </p:nvSpPr>
        <p:spPr>
          <a:xfrm>
            <a:off x="812725" y="4305375"/>
            <a:ext cx="6936000" cy="5238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300"/>
              <a:buNone/>
              <a:defRPr/>
            </a:lvl1pPr>
          </a:lstStyle>
          <a:p/>
        </p:txBody>
      </p:sp>
      <p:sp>
        <p:nvSpPr>
          <p:cNvPr id="149" name="Google Shape;149;p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150" name="Shape 150"/>
        <p:cNvGrpSpPr/>
        <p:nvPr/>
      </p:nvGrpSpPr>
      <p:grpSpPr>
        <a:xfrm>
          <a:off x="0" y="0"/>
          <a:ext cx="0" cy="0"/>
          <a:chOff x="0" y="0"/>
          <a:chExt cx="0" cy="0"/>
        </a:xfrm>
      </p:grpSpPr>
      <p:grpSp>
        <p:nvGrpSpPr>
          <p:cNvPr id="151" name="Google Shape;151;p23"/>
          <p:cNvGrpSpPr/>
          <p:nvPr/>
        </p:nvGrpSpPr>
        <p:grpSpPr>
          <a:xfrm>
            <a:off x="4406400" y="0"/>
            <a:ext cx="4737600" cy="5143065"/>
            <a:chOff x="4406400" y="0"/>
            <a:chExt cx="4737600" cy="5143065"/>
          </a:xfrm>
        </p:grpSpPr>
        <p:sp>
          <p:nvSpPr>
            <p:cNvPr id="152" name="Google Shape;152;p2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2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2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2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2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2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2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2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2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2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2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2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2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2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2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2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2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2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0" name="Google Shape;170;p23"/>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Autofit/>
          </a:bodyPr>
          <a:lstStyle>
            <a:lvl1pPr lvl="0" rtl="0">
              <a:spcBef>
                <a:spcPts val="0"/>
              </a:spcBef>
              <a:spcAft>
                <a:spcPts val="0"/>
              </a:spcAft>
              <a:buSzPts val="8000"/>
              <a:buNone/>
              <a:defRPr sz="8000"/>
            </a:lvl1pPr>
            <a:lvl2pPr lvl="1" rtl="0">
              <a:spcBef>
                <a:spcPts val="0"/>
              </a:spcBef>
              <a:spcAft>
                <a:spcPts val="0"/>
              </a:spcAft>
              <a:buSzPts val="8000"/>
              <a:buNone/>
              <a:defRPr sz="8000"/>
            </a:lvl2pPr>
            <a:lvl3pPr lvl="2" rtl="0">
              <a:spcBef>
                <a:spcPts val="0"/>
              </a:spcBef>
              <a:spcAft>
                <a:spcPts val="0"/>
              </a:spcAft>
              <a:buSzPts val="8000"/>
              <a:buNone/>
              <a:defRPr sz="8000"/>
            </a:lvl3pPr>
            <a:lvl4pPr lvl="3" rtl="0">
              <a:spcBef>
                <a:spcPts val="0"/>
              </a:spcBef>
              <a:spcAft>
                <a:spcPts val="0"/>
              </a:spcAft>
              <a:buSzPts val="8000"/>
              <a:buNone/>
              <a:defRPr sz="8000"/>
            </a:lvl4pPr>
            <a:lvl5pPr lvl="4" rtl="0">
              <a:spcBef>
                <a:spcPts val="0"/>
              </a:spcBef>
              <a:spcAft>
                <a:spcPts val="0"/>
              </a:spcAft>
              <a:buSzPts val="8000"/>
              <a:buNone/>
              <a:defRPr sz="8000"/>
            </a:lvl5pPr>
            <a:lvl6pPr lvl="5" rtl="0">
              <a:spcBef>
                <a:spcPts val="0"/>
              </a:spcBef>
              <a:spcAft>
                <a:spcPts val="0"/>
              </a:spcAft>
              <a:buSzPts val="8000"/>
              <a:buNone/>
              <a:defRPr sz="8000"/>
            </a:lvl6pPr>
            <a:lvl7pPr lvl="6" rtl="0">
              <a:spcBef>
                <a:spcPts val="0"/>
              </a:spcBef>
              <a:spcAft>
                <a:spcPts val="0"/>
              </a:spcAft>
              <a:buSzPts val="8000"/>
              <a:buNone/>
              <a:defRPr sz="8000"/>
            </a:lvl7pPr>
            <a:lvl8pPr lvl="7" rtl="0">
              <a:spcBef>
                <a:spcPts val="0"/>
              </a:spcBef>
              <a:spcAft>
                <a:spcPts val="0"/>
              </a:spcAft>
              <a:buSzPts val="8000"/>
              <a:buNone/>
              <a:defRPr sz="8000"/>
            </a:lvl8pPr>
            <a:lvl9pPr lvl="8" rtl="0">
              <a:spcBef>
                <a:spcPts val="0"/>
              </a:spcBef>
              <a:spcAft>
                <a:spcPts val="0"/>
              </a:spcAft>
              <a:buSzPts val="8000"/>
              <a:buNone/>
              <a:defRPr sz="8000"/>
            </a:lvl9pPr>
          </a:lstStyle>
          <a:p>
            <a:r>
              <a:t>xx%</a:t>
            </a:r>
          </a:p>
        </p:txBody>
      </p:sp>
      <p:sp>
        <p:nvSpPr>
          <p:cNvPr id="171" name="Google Shape;171;p23"/>
          <p:cNvSpPr txBox="1"/>
          <p:nvPr>
            <p:ph idx="1" type="body"/>
          </p:nvPr>
        </p:nvSpPr>
        <p:spPr>
          <a:xfrm>
            <a:off x="823850" y="2643124"/>
            <a:ext cx="4776000" cy="12189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72" name="Google Shape;172;p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73" name="Shape 173"/>
        <p:cNvGrpSpPr/>
        <p:nvPr/>
      </p:nvGrpSpPr>
      <p:grpSpPr>
        <a:xfrm>
          <a:off x="0" y="0"/>
          <a:ext cx="0" cy="0"/>
          <a:chOff x="0" y="0"/>
          <a:chExt cx="0" cy="0"/>
        </a:xfrm>
      </p:grpSpPr>
      <p:sp>
        <p:nvSpPr>
          <p:cNvPr id="174" name="Google Shape;174;p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2.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focus">
    <p:bg>
      <p:bgPr>
        <a:solidFill>
          <a:schemeClr val="dk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rtl="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rtl="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53" name="Google Shape;5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lt1"/>
                </a:solidFill>
                <a:latin typeface="Lato"/>
                <a:ea typeface="Lato"/>
                <a:cs typeface="Lato"/>
                <a:sym typeface="Lato"/>
              </a:defRPr>
            </a:lvl1pPr>
            <a:lvl2pPr lvl="1" rtl="0" algn="r">
              <a:buNone/>
              <a:defRPr sz="1000">
                <a:solidFill>
                  <a:schemeClr val="lt1"/>
                </a:solidFill>
                <a:latin typeface="Lato"/>
                <a:ea typeface="Lato"/>
                <a:cs typeface="Lato"/>
                <a:sym typeface="Lato"/>
              </a:defRPr>
            </a:lvl2pPr>
            <a:lvl3pPr lvl="2" rtl="0" algn="r">
              <a:buNone/>
              <a:defRPr sz="1000">
                <a:solidFill>
                  <a:schemeClr val="lt1"/>
                </a:solidFill>
                <a:latin typeface="Lato"/>
                <a:ea typeface="Lato"/>
                <a:cs typeface="Lato"/>
                <a:sym typeface="Lato"/>
              </a:defRPr>
            </a:lvl3pPr>
            <a:lvl4pPr lvl="3" rtl="0" algn="r">
              <a:buNone/>
              <a:defRPr sz="1000">
                <a:solidFill>
                  <a:schemeClr val="lt1"/>
                </a:solidFill>
                <a:latin typeface="Lato"/>
                <a:ea typeface="Lato"/>
                <a:cs typeface="Lato"/>
                <a:sym typeface="Lato"/>
              </a:defRPr>
            </a:lvl4pPr>
            <a:lvl5pPr lvl="4" rtl="0" algn="r">
              <a:buNone/>
              <a:defRPr sz="1000">
                <a:solidFill>
                  <a:schemeClr val="lt1"/>
                </a:solidFill>
                <a:latin typeface="Lato"/>
                <a:ea typeface="Lato"/>
                <a:cs typeface="Lato"/>
                <a:sym typeface="Lato"/>
              </a:defRPr>
            </a:lvl5pPr>
            <a:lvl6pPr lvl="5" rtl="0" algn="r">
              <a:buNone/>
              <a:defRPr sz="1000">
                <a:solidFill>
                  <a:schemeClr val="lt1"/>
                </a:solidFill>
                <a:latin typeface="Lato"/>
                <a:ea typeface="Lato"/>
                <a:cs typeface="Lato"/>
                <a:sym typeface="Lato"/>
              </a:defRPr>
            </a:lvl6pPr>
            <a:lvl7pPr lvl="6" rtl="0" algn="r">
              <a:buNone/>
              <a:defRPr sz="1000">
                <a:solidFill>
                  <a:schemeClr val="lt1"/>
                </a:solidFill>
                <a:latin typeface="Lato"/>
                <a:ea typeface="Lato"/>
                <a:cs typeface="Lato"/>
                <a:sym typeface="Lato"/>
              </a:defRPr>
            </a:lvl7pPr>
            <a:lvl8pPr lvl="7" rtl="0" algn="r">
              <a:buNone/>
              <a:defRPr sz="1000">
                <a:solidFill>
                  <a:schemeClr val="lt1"/>
                </a:solidFill>
                <a:latin typeface="Lato"/>
                <a:ea typeface="Lato"/>
                <a:cs typeface="Lato"/>
                <a:sym typeface="Lato"/>
              </a:defRPr>
            </a:lvl8pPr>
            <a:lvl9pPr lvl="8" rtl="0"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1.xml"/><Relationship Id="rId3" Type="http://schemas.openxmlformats.org/officeDocument/2006/relationships/image" Target="../media/image26.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2.xml"/><Relationship Id="rId3" Type="http://schemas.openxmlformats.org/officeDocument/2006/relationships/image" Target="../media/image16.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3.xml"/><Relationship Id="rId3" Type="http://schemas.openxmlformats.org/officeDocument/2006/relationships/image" Target="../media/image17.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8.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0.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5.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8.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0.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1.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2.xml"/><Relationship Id="rId3" Type="http://schemas.openxmlformats.org/officeDocument/2006/relationships/image" Target="../media/image19.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4.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5.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8.xml"/><Relationship Id="rId3" Type="http://schemas.openxmlformats.org/officeDocument/2006/relationships/image" Target="../media/image32.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9.xml"/><Relationship Id="rId3" Type="http://schemas.openxmlformats.org/officeDocument/2006/relationships/image" Target="../media/image2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0.xml"/><Relationship Id="rId3" Type="http://schemas.openxmlformats.org/officeDocument/2006/relationships/image" Target="../media/image30.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1.xml"/><Relationship Id="rId3" Type="http://schemas.openxmlformats.org/officeDocument/2006/relationships/image" Target="../media/image31.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2.xml"/><Relationship Id="rId3" Type="http://schemas.openxmlformats.org/officeDocument/2006/relationships/image" Target="../media/image23.png"/><Relationship Id="rId4" Type="http://schemas.openxmlformats.org/officeDocument/2006/relationships/image" Target="../media/image22.png"/><Relationship Id="rId5" Type="http://schemas.openxmlformats.org/officeDocument/2006/relationships/image" Target="../media/image33.png"/><Relationship Id="rId6" Type="http://schemas.openxmlformats.org/officeDocument/2006/relationships/image" Target="../media/image24.pn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3.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4.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5.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6.xml"/><Relationship Id="rId3" Type="http://schemas.openxmlformats.org/officeDocument/2006/relationships/hyperlink" Target="https://docs.docker.com/engine/reference/commandline/docker/" TargetMode="External"/><Relationship Id="rId4" Type="http://schemas.openxmlformats.org/officeDocument/2006/relationships/hyperlink" Target="https://docs.docker.com/engine/reference/builder/" TargetMode="External"/><Relationship Id="rId11" Type="http://schemas.openxmlformats.org/officeDocument/2006/relationships/hyperlink" Target="http://mesos.apache.org/" TargetMode="External"/><Relationship Id="rId10" Type="http://schemas.openxmlformats.org/officeDocument/2006/relationships/hyperlink" Target="https://docs.docker.com/engine/swarm/" TargetMode="External"/><Relationship Id="rId9" Type="http://schemas.openxmlformats.org/officeDocument/2006/relationships/hyperlink" Target="https://kubernetes.io/" TargetMode="External"/><Relationship Id="rId5" Type="http://schemas.openxmlformats.org/officeDocument/2006/relationships/hyperlink" Target="https://www.docker.com/customers/paypal" TargetMode="External"/><Relationship Id="rId6" Type="http://schemas.openxmlformats.org/officeDocument/2006/relationships/hyperlink" Target="https://www.docker.com/customers/cornell-university" TargetMode="External"/><Relationship Id="rId7" Type="http://schemas.openxmlformats.org/officeDocument/2006/relationships/hyperlink" Target="https://www.docker.com/customers/indiana-university" TargetMode="External"/><Relationship Id="rId8" Type="http://schemas.openxmlformats.org/officeDocument/2006/relationships/hyperlink" Target="https://aws.amazon.com/docker/" TargetMode="Externa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7.xml"/><Relationship Id="rId3" Type="http://schemas.openxmlformats.org/officeDocument/2006/relationships/image" Target="../media/image26.pn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8.xml"/><Relationship Id="rId3" Type="http://schemas.openxmlformats.org/officeDocument/2006/relationships/image" Target="../media/image35.pn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9.xml"/><Relationship Id="rId3" Type="http://schemas.openxmlformats.org/officeDocument/2006/relationships/image" Target="../media/image2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3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3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1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2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9.xml"/><Relationship Id="rId3" Type="http://schemas.openxmlformats.org/officeDocument/2006/relationships/image" Target="../media/image2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0.xml"/><Relationship Id="rId3" Type="http://schemas.openxmlformats.org/officeDocument/2006/relationships/image" Target="../media/image1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2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27.png"/><Relationship Id="rId6" Type="http://schemas.openxmlformats.org/officeDocument/2006/relationships/image" Target="../media/image5.png"/><Relationship Id="rId7" Type="http://schemas.openxmlformats.org/officeDocument/2006/relationships/image" Target="../media/image6.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1.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5.xml"/><Relationship Id="rId3" Type="http://schemas.openxmlformats.org/officeDocument/2006/relationships/image" Target="../media/image14.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7.xml"/><Relationship Id="rId3" Type="http://schemas.openxmlformats.org/officeDocument/2006/relationships/image" Target="../media/image28.png"/><Relationship Id="rId4" Type="http://schemas.openxmlformats.org/officeDocument/2006/relationships/image" Target="../media/image15.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9.xml"/><Relationship Id="rId3" Type="http://schemas.openxmlformats.org/officeDocument/2006/relationships/image" Target="../media/image1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0.xml"/><Relationship Id="rId3" Type="http://schemas.openxmlformats.org/officeDocument/2006/relationships/image" Target="../media/image13.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7.xml"/><Relationship Id="rId3" Type="http://schemas.openxmlformats.org/officeDocument/2006/relationships/image" Target="../media/image20.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9.xml"/><Relationship Id="rId3"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8" name="Shape 178"/>
        <p:cNvGrpSpPr/>
        <p:nvPr/>
      </p:nvGrpSpPr>
      <p:grpSpPr>
        <a:xfrm>
          <a:off x="0" y="0"/>
          <a:ext cx="0" cy="0"/>
          <a:chOff x="0" y="0"/>
          <a:chExt cx="0" cy="0"/>
        </a:xfrm>
      </p:grpSpPr>
      <p:sp>
        <p:nvSpPr>
          <p:cNvPr id="179" name="Google Shape;179;p25"/>
          <p:cNvSpPr txBox="1"/>
          <p:nvPr>
            <p:ph type="ctrTitle"/>
          </p:nvPr>
        </p:nvSpPr>
        <p:spPr>
          <a:xfrm>
            <a:off x="3069300" y="1578400"/>
            <a:ext cx="6177300" cy="1976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Introduction to</a:t>
            </a:r>
            <a:endParaRPr/>
          </a:p>
          <a:p>
            <a:pPr indent="0" lvl="0" marL="0" rtl="0" algn="ctr">
              <a:spcBef>
                <a:spcPts val="0"/>
              </a:spcBef>
              <a:spcAft>
                <a:spcPts val="0"/>
              </a:spcAft>
              <a:buNone/>
            </a:pPr>
            <a:r>
              <a:rPr lang="en"/>
              <a:t>Containers and Docker</a:t>
            </a:r>
            <a:endParaRPr/>
          </a:p>
        </p:txBody>
      </p:sp>
      <p:sp>
        <p:nvSpPr>
          <p:cNvPr id="180" name="Google Shape;180;p25"/>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400"/>
              <a:t>Chase Hennion</a:t>
            </a:r>
            <a:endParaRPr sz="2400"/>
          </a:p>
          <a:p>
            <a:pPr indent="0" lvl="0" marL="0" rtl="0" algn="ctr">
              <a:spcBef>
                <a:spcPts val="0"/>
              </a:spcBef>
              <a:spcAft>
                <a:spcPts val="0"/>
              </a:spcAft>
              <a:buNone/>
            </a:pPr>
            <a:r>
              <a:rPr lang="en" sz="1800"/>
              <a:t>August 14, 2019</a:t>
            </a:r>
            <a:endParaRPr sz="18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7" name="Shape 247"/>
        <p:cNvGrpSpPr/>
        <p:nvPr/>
      </p:nvGrpSpPr>
      <p:grpSpPr>
        <a:xfrm>
          <a:off x="0" y="0"/>
          <a:ext cx="0" cy="0"/>
          <a:chOff x="0" y="0"/>
          <a:chExt cx="0" cy="0"/>
        </a:xfrm>
      </p:grpSpPr>
      <p:sp>
        <p:nvSpPr>
          <p:cNvPr id="248" name="Google Shape;248;p3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Shipping Container Analogy Cont.</a:t>
            </a:r>
            <a:endParaRPr/>
          </a:p>
        </p:txBody>
      </p:sp>
      <p:sp>
        <p:nvSpPr>
          <p:cNvPr id="249" name="Google Shape;249;p3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Once you are done packing your container, you transport it to a shipping yard.</a:t>
            </a:r>
            <a:endParaRPr/>
          </a:p>
          <a:p>
            <a:pPr indent="-342900" lvl="0" marL="457200" rtl="0" algn="l">
              <a:spcBef>
                <a:spcPts val="0"/>
              </a:spcBef>
              <a:spcAft>
                <a:spcPts val="0"/>
              </a:spcAft>
              <a:buSzPts val="1800"/>
              <a:buChar char="●"/>
            </a:pPr>
            <a:r>
              <a:rPr lang="en"/>
              <a:t>At the shipping yard, the quartermaster takes the container from you and is then responsible for loading it on a ship safely.</a:t>
            </a:r>
            <a:endParaRPr/>
          </a:p>
          <a:p>
            <a:pPr indent="-342900" lvl="0" marL="457200" rtl="0" algn="l">
              <a:spcBef>
                <a:spcPts val="0"/>
              </a:spcBef>
              <a:spcAft>
                <a:spcPts val="0"/>
              </a:spcAft>
              <a:buSzPts val="1800"/>
              <a:buChar char="●"/>
            </a:pPr>
            <a:r>
              <a:rPr lang="en"/>
              <a:t>The quartermaster doesn’t care or perhaps even know about the specific contents of the container, they just know the pertinent details needed for loading the container (it’s weight, dimensions etc.)</a:t>
            </a:r>
            <a:endParaRPr/>
          </a:p>
          <a:p>
            <a:pPr indent="-342900" lvl="0" marL="457200" rtl="0" algn="l">
              <a:spcBef>
                <a:spcPts val="0"/>
              </a:spcBef>
              <a:spcAft>
                <a:spcPts val="0"/>
              </a:spcAft>
              <a:buSzPts val="1800"/>
              <a:buChar char="●"/>
            </a:pPr>
            <a:r>
              <a:rPr lang="en"/>
              <a:t>Since everything is packed up nicely in a standard container, it’s easy for the quartermaster to place the container wherever it fits on a ship. </a:t>
            </a:r>
            <a:endParaRPr/>
          </a:p>
          <a:p>
            <a:pPr indent="-342900" lvl="0" marL="457200" rtl="0" algn="l">
              <a:spcBef>
                <a:spcPts val="0"/>
              </a:spcBef>
              <a:spcAft>
                <a:spcPts val="0"/>
              </a:spcAft>
              <a:buSzPts val="1800"/>
              <a:buChar char="●"/>
            </a:pPr>
            <a:r>
              <a:rPr lang="en"/>
              <a:t>The container can be placed alongside containers that may have wildly different contents and the quartermaster doesn’t need to worry about it.</a:t>
            </a:r>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2" name="Shape 902"/>
        <p:cNvGrpSpPr/>
        <p:nvPr/>
      </p:nvGrpSpPr>
      <p:grpSpPr>
        <a:xfrm>
          <a:off x="0" y="0"/>
          <a:ext cx="0" cy="0"/>
          <a:chOff x="0" y="0"/>
          <a:chExt cx="0" cy="0"/>
        </a:xfrm>
      </p:grpSpPr>
      <p:sp>
        <p:nvSpPr>
          <p:cNvPr id="903" name="Google Shape;903;p12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Special Topics: Docker Host-Level Security</a:t>
            </a:r>
            <a:endParaRPr/>
          </a:p>
        </p:txBody>
      </p:sp>
      <p:sp>
        <p:nvSpPr>
          <p:cNvPr id="904" name="Google Shape;904;p12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Implement good practices on access control for your Docker hosts.</a:t>
            </a:r>
            <a:endParaRPr/>
          </a:p>
          <a:p>
            <a:pPr indent="-342900" lvl="0" marL="457200" rtl="0" algn="l">
              <a:spcBef>
                <a:spcPts val="0"/>
              </a:spcBef>
              <a:spcAft>
                <a:spcPts val="0"/>
              </a:spcAft>
              <a:buSzPts val="1800"/>
              <a:buChar char="●"/>
            </a:pPr>
            <a:r>
              <a:rPr lang="en"/>
              <a:t>Don’t expose the Docker daemon on a TCP port.</a:t>
            </a:r>
            <a:endParaRPr/>
          </a:p>
          <a:p>
            <a:pPr indent="-317500" lvl="1" marL="914400" rtl="0" algn="l">
              <a:spcBef>
                <a:spcPts val="0"/>
              </a:spcBef>
              <a:spcAft>
                <a:spcPts val="0"/>
              </a:spcAft>
              <a:buSzPts val="1400"/>
              <a:buChar char="○"/>
            </a:pPr>
            <a:r>
              <a:rPr lang="en"/>
              <a:t>Docker RBAC isn’t the best.</a:t>
            </a:r>
            <a:endParaRPr/>
          </a:p>
          <a:p>
            <a:pPr indent="-342900" lvl="0" marL="457200" rtl="0" algn="l">
              <a:spcBef>
                <a:spcPts val="0"/>
              </a:spcBef>
              <a:spcAft>
                <a:spcPts val="0"/>
              </a:spcAft>
              <a:buSzPts val="1800"/>
              <a:buChar char="●"/>
            </a:pPr>
            <a:r>
              <a:rPr lang="en"/>
              <a:t>Keep access to the </a:t>
            </a:r>
            <a:r>
              <a:rPr lang="en">
                <a:latin typeface="Consolas"/>
                <a:ea typeface="Consolas"/>
                <a:cs typeface="Consolas"/>
                <a:sym typeface="Consolas"/>
              </a:rPr>
              <a:t>docker</a:t>
            </a:r>
            <a:r>
              <a:rPr lang="en"/>
              <a:t> binary controlled via sudoers.</a:t>
            </a:r>
            <a:endParaRPr/>
          </a:p>
          <a:p>
            <a:pPr indent="-342900" lvl="0" marL="457200" rtl="0" algn="l">
              <a:spcBef>
                <a:spcPts val="0"/>
              </a:spcBef>
              <a:spcAft>
                <a:spcPts val="0"/>
              </a:spcAft>
              <a:buSzPts val="1800"/>
              <a:buChar char="●"/>
            </a:pPr>
            <a:r>
              <a:rPr lang="en"/>
              <a:t>Keep your kernel patched and up to date.</a:t>
            </a:r>
            <a:endParaRPr/>
          </a:p>
          <a:p>
            <a:pPr indent="-317500" lvl="1" marL="914400" rtl="0" algn="l">
              <a:spcBef>
                <a:spcPts val="0"/>
              </a:spcBef>
              <a:spcAft>
                <a:spcPts val="0"/>
              </a:spcAft>
              <a:buSzPts val="1400"/>
              <a:buChar char="○"/>
            </a:pPr>
            <a:r>
              <a:rPr lang="en"/>
              <a:t>Containers all share the host’s kernel.</a:t>
            </a:r>
            <a:endParaRPr/>
          </a:p>
          <a:p>
            <a:pPr indent="-317500" lvl="1" marL="914400" rtl="0" algn="l">
              <a:spcBef>
                <a:spcPts val="0"/>
              </a:spcBef>
              <a:spcAft>
                <a:spcPts val="0"/>
              </a:spcAft>
              <a:buSzPts val="1400"/>
              <a:buChar char="○"/>
            </a:pPr>
            <a:r>
              <a:rPr lang="en"/>
              <a:t>An exploit that affects the kernel of the host will also </a:t>
            </a:r>
            <a:r>
              <a:rPr lang="en"/>
              <a:t>affect</a:t>
            </a:r>
            <a:r>
              <a:rPr lang="en"/>
              <a:t> the containers on the host.</a:t>
            </a:r>
            <a:endParaRPr/>
          </a:p>
          <a:p>
            <a:pPr indent="-342900" lvl="0" marL="457200" rtl="0" algn="l">
              <a:spcBef>
                <a:spcPts val="0"/>
              </a:spcBef>
              <a:spcAft>
                <a:spcPts val="0"/>
              </a:spcAft>
              <a:buSzPts val="1800"/>
              <a:buChar char="●"/>
            </a:pPr>
            <a:r>
              <a:rPr lang="en"/>
              <a:t>Keep the Docker daemon patched and up to date.</a:t>
            </a:r>
            <a:endParaRPr/>
          </a:p>
          <a:p>
            <a:pPr indent="-342900" lvl="0" marL="457200" rtl="0" algn="l">
              <a:spcBef>
                <a:spcPts val="0"/>
              </a:spcBef>
              <a:spcAft>
                <a:spcPts val="0"/>
              </a:spcAft>
              <a:buSzPts val="1800"/>
              <a:buChar char="●"/>
            </a:pPr>
            <a:r>
              <a:rPr lang="en"/>
              <a:t>Consider only allowing the Docker daemon to pull and run signed Docker images.</a:t>
            </a:r>
            <a:endParaRPr/>
          </a:p>
          <a:p>
            <a:pPr indent="-342900" lvl="0" marL="457200" rtl="0" algn="l">
              <a:spcBef>
                <a:spcPts val="0"/>
              </a:spcBef>
              <a:spcAft>
                <a:spcPts val="0"/>
              </a:spcAft>
              <a:buSzPts val="1800"/>
              <a:buChar char="●"/>
            </a:pPr>
            <a:r>
              <a:rPr lang="en"/>
              <a:t>Consider using SELinux or AppArmor to further protect your Docker host kernel.</a:t>
            </a:r>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8" name="Shape 908"/>
        <p:cNvGrpSpPr/>
        <p:nvPr/>
      </p:nvGrpSpPr>
      <p:grpSpPr>
        <a:xfrm>
          <a:off x="0" y="0"/>
          <a:ext cx="0" cy="0"/>
          <a:chOff x="0" y="0"/>
          <a:chExt cx="0" cy="0"/>
        </a:xfrm>
      </p:grpSpPr>
      <p:pic>
        <p:nvPicPr>
          <p:cNvPr id="909" name="Google Shape;909;p125"/>
          <p:cNvPicPr preferRelativeResize="0"/>
          <p:nvPr/>
        </p:nvPicPr>
        <p:blipFill>
          <a:blip r:embed="rId3">
            <a:alphaModFix/>
          </a:blip>
          <a:stretch>
            <a:fillRect/>
          </a:stretch>
        </p:blipFill>
        <p:spPr>
          <a:xfrm>
            <a:off x="152400" y="152400"/>
            <a:ext cx="8839202" cy="2627207"/>
          </a:xfrm>
          <a:prstGeom prst="rect">
            <a:avLst/>
          </a:prstGeom>
          <a:noFill/>
          <a:ln>
            <a:noFill/>
          </a:ln>
        </p:spPr>
      </p:pic>
      <p:sp>
        <p:nvSpPr>
          <p:cNvPr id="910" name="Google Shape;910;p125"/>
          <p:cNvSpPr txBox="1"/>
          <p:nvPr/>
        </p:nvSpPr>
        <p:spPr>
          <a:xfrm>
            <a:off x="756400" y="3311350"/>
            <a:ext cx="7563900" cy="114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latin typeface="Comic Sans MS"/>
                <a:ea typeface="Comic Sans MS"/>
                <a:cs typeface="Comic Sans MS"/>
                <a:sym typeface="Comic Sans MS"/>
              </a:rPr>
              <a:t>Questions?</a:t>
            </a:r>
            <a:endParaRPr sz="4800">
              <a:latin typeface="Comic Sans MS"/>
              <a:ea typeface="Comic Sans MS"/>
              <a:cs typeface="Comic Sans MS"/>
              <a:sym typeface="Comic Sans MS"/>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4" name="Shape 914"/>
        <p:cNvGrpSpPr/>
        <p:nvPr/>
      </p:nvGrpSpPr>
      <p:grpSpPr>
        <a:xfrm>
          <a:off x="0" y="0"/>
          <a:ext cx="0" cy="0"/>
          <a:chOff x="0" y="0"/>
          <a:chExt cx="0" cy="0"/>
        </a:xfrm>
      </p:grpSpPr>
      <p:pic>
        <p:nvPicPr>
          <p:cNvPr id="915" name="Google Shape;915;p126"/>
          <p:cNvPicPr preferRelativeResize="0"/>
          <p:nvPr/>
        </p:nvPicPr>
        <p:blipFill>
          <a:blip r:embed="rId3">
            <a:alphaModFix/>
          </a:blip>
          <a:stretch>
            <a:fillRect/>
          </a:stretch>
        </p:blipFill>
        <p:spPr>
          <a:xfrm>
            <a:off x="977538" y="304800"/>
            <a:ext cx="7188924" cy="4838699"/>
          </a:xfrm>
          <a:prstGeom prst="rect">
            <a:avLst/>
          </a:prstGeom>
          <a:noFill/>
          <a:ln>
            <a:noFill/>
          </a:ln>
        </p:spPr>
      </p:pic>
      <p:sp>
        <p:nvSpPr>
          <p:cNvPr id="916" name="Google Shape;916;p126"/>
          <p:cNvSpPr txBox="1"/>
          <p:nvPr/>
        </p:nvSpPr>
        <p:spPr>
          <a:xfrm>
            <a:off x="386600" y="579900"/>
            <a:ext cx="4840800" cy="56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latin typeface="Comic Sans MS"/>
                <a:ea typeface="Comic Sans MS"/>
                <a:cs typeface="Comic Sans MS"/>
                <a:sym typeface="Comic Sans MS"/>
              </a:rPr>
              <a:t>Let’s Take a Break</a:t>
            </a:r>
            <a:endParaRPr sz="3600">
              <a:latin typeface="Comic Sans MS"/>
              <a:ea typeface="Comic Sans MS"/>
              <a:cs typeface="Comic Sans MS"/>
              <a:sym typeface="Comic Sans MS"/>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0" name="Shape 920"/>
        <p:cNvGrpSpPr/>
        <p:nvPr/>
      </p:nvGrpSpPr>
      <p:grpSpPr>
        <a:xfrm>
          <a:off x="0" y="0"/>
          <a:ext cx="0" cy="0"/>
          <a:chOff x="0" y="0"/>
          <a:chExt cx="0" cy="0"/>
        </a:xfrm>
      </p:grpSpPr>
      <p:sp>
        <p:nvSpPr>
          <p:cNvPr id="921" name="Google Shape;921;p127"/>
          <p:cNvSpPr txBox="1"/>
          <p:nvPr>
            <p:ph type="title"/>
          </p:nvPr>
        </p:nvSpPr>
        <p:spPr>
          <a:xfrm>
            <a:off x="311700" y="13126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mic Sans MS"/>
                <a:ea typeface="Comic Sans MS"/>
                <a:cs typeface="Comic Sans MS"/>
                <a:sym typeface="Comic Sans MS"/>
              </a:rPr>
              <a:t>Docker Best Practices and Use Cases</a:t>
            </a:r>
            <a:endParaRPr>
              <a:latin typeface="Comic Sans MS"/>
              <a:ea typeface="Comic Sans MS"/>
              <a:cs typeface="Comic Sans MS"/>
              <a:sym typeface="Comic Sans MS"/>
            </a:endParaRPr>
          </a:p>
        </p:txBody>
      </p:sp>
      <p:pic>
        <p:nvPicPr>
          <p:cNvPr id="922" name="Google Shape;922;p127"/>
          <p:cNvPicPr preferRelativeResize="0"/>
          <p:nvPr/>
        </p:nvPicPr>
        <p:blipFill>
          <a:blip r:embed="rId3">
            <a:alphaModFix/>
          </a:blip>
          <a:stretch>
            <a:fillRect/>
          </a:stretch>
        </p:blipFill>
        <p:spPr>
          <a:xfrm>
            <a:off x="3229875" y="2306850"/>
            <a:ext cx="2684250" cy="2684250"/>
          </a:xfrm>
          <a:prstGeom prst="rect">
            <a:avLst/>
          </a:prstGeom>
          <a:noFill/>
          <a:ln>
            <a:noFill/>
          </a:ln>
        </p:spPr>
      </p:pic>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6" name="Shape 926"/>
        <p:cNvGrpSpPr/>
        <p:nvPr/>
      </p:nvGrpSpPr>
      <p:grpSpPr>
        <a:xfrm>
          <a:off x="0" y="0"/>
          <a:ext cx="0" cy="0"/>
          <a:chOff x="0" y="0"/>
          <a:chExt cx="0" cy="0"/>
        </a:xfrm>
      </p:grpSpPr>
      <p:sp>
        <p:nvSpPr>
          <p:cNvPr id="927" name="Google Shape;927;p12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Overview of Part 3</a:t>
            </a:r>
            <a:endParaRPr/>
          </a:p>
        </p:txBody>
      </p:sp>
      <p:sp>
        <p:nvSpPr>
          <p:cNvPr id="928" name="Google Shape;928;p12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Docker Best Practices</a:t>
            </a:r>
            <a:endParaRPr/>
          </a:p>
          <a:p>
            <a:pPr indent="-317500" lvl="1" marL="914400" rtl="0" algn="l">
              <a:spcBef>
                <a:spcPts val="0"/>
              </a:spcBef>
              <a:spcAft>
                <a:spcPts val="0"/>
              </a:spcAft>
              <a:buSzPts val="1400"/>
              <a:buChar char="○"/>
            </a:pPr>
            <a:r>
              <a:rPr lang="en"/>
              <a:t>Image Design</a:t>
            </a:r>
            <a:endParaRPr/>
          </a:p>
          <a:p>
            <a:pPr indent="-317500" lvl="1" marL="914400" rtl="0" algn="l">
              <a:spcBef>
                <a:spcPts val="0"/>
              </a:spcBef>
              <a:spcAft>
                <a:spcPts val="0"/>
              </a:spcAft>
              <a:buSzPts val="1400"/>
              <a:buChar char="○"/>
            </a:pPr>
            <a:r>
              <a:rPr lang="en"/>
              <a:t>Environment Cleanliness</a:t>
            </a:r>
            <a:endParaRPr/>
          </a:p>
          <a:p>
            <a:pPr indent="-342900" lvl="0" marL="457200" rtl="0" algn="l">
              <a:spcBef>
                <a:spcPts val="0"/>
              </a:spcBef>
              <a:spcAft>
                <a:spcPts val="0"/>
              </a:spcAft>
              <a:buSzPts val="1800"/>
              <a:buChar char="●"/>
            </a:pPr>
            <a:r>
              <a:rPr lang="en"/>
              <a:t>Common Docker Pitfalls an</a:t>
            </a:r>
            <a:r>
              <a:rPr lang="en"/>
              <a:t>d Gotchas</a:t>
            </a:r>
            <a:endParaRPr/>
          </a:p>
          <a:p>
            <a:pPr indent="-342900" lvl="0" marL="457200" rtl="0" algn="l">
              <a:spcBef>
                <a:spcPts val="0"/>
              </a:spcBef>
              <a:spcAft>
                <a:spcPts val="0"/>
              </a:spcAft>
              <a:buSzPts val="1800"/>
              <a:buChar char="●"/>
            </a:pPr>
            <a:r>
              <a:rPr lang="en"/>
              <a:t>Docker Design Patterns</a:t>
            </a:r>
            <a:endParaRPr/>
          </a:p>
          <a:p>
            <a:pPr indent="-342900" lvl="0" marL="457200" rtl="0" algn="l">
              <a:spcBef>
                <a:spcPts val="0"/>
              </a:spcBef>
              <a:spcAft>
                <a:spcPts val="0"/>
              </a:spcAft>
              <a:buSzPts val="1800"/>
              <a:buChar char="●"/>
            </a:pPr>
            <a:r>
              <a:rPr lang="en"/>
              <a:t>Docker and Container Use Cases</a:t>
            </a:r>
            <a:endParaRPr/>
          </a:p>
          <a:p>
            <a:pPr indent="-342900" lvl="0" marL="457200" rtl="0" algn="l">
              <a:spcBef>
                <a:spcPts val="0"/>
              </a:spcBef>
              <a:spcAft>
                <a:spcPts val="0"/>
              </a:spcAft>
              <a:buSzPts val="1800"/>
              <a:buChar char="●"/>
            </a:pPr>
            <a:r>
              <a:rPr lang="en"/>
              <a:t>Container Orchestration Beyond docker-compose</a:t>
            </a:r>
            <a:endParaRPr/>
          </a:p>
          <a:p>
            <a:pPr indent="-342900" lvl="0" marL="457200" rtl="0" algn="l">
              <a:spcBef>
                <a:spcPts val="0"/>
              </a:spcBef>
              <a:spcAft>
                <a:spcPts val="0"/>
              </a:spcAft>
              <a:buSzPts val="1800"/>
              <a:buChar char="●"/>
            </a:pPr>
            <a:r>
              <a:rPr lang="en"/>
              <a:t>Docker Integrations with Cloud Providers</a:t>
            </a:r>
            <a:endParaRPr/>
          </a:p>
          <a:p>
            <a:pPr indent="-342900" lvl="0" marL="457200" rtl="0" algn="l">
              <a:spcBef>
                <a:spcPts val="0"/>
              </a:spcBef>
              <a:spcAft>
                <a:spcPts val="0"/>
              </a:spcAft>
              <a:buSzPts val="1800"/>
              <a:buChar char="●"/>
            </a:pPr>
            <a:r>
              <a:rPr lang="en"/>
              <a:t>Docker Success Stories</a:t>
            </a:r>
            <a:endParaRP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32" name="Shape 932"/>
        <p:cNvGrpSpPr/>
        <p:nvPr/>
      </p:nvGrpSpPr>
      <p:grpSpPr>
        <a:xfrm>
          <a:off x="0" y="0"/>
          <a:ext cx="0" cy="0"/>
          <a:chOff x="0" y="0"/>
          <a:chExt cx="0" cy="0"/>
        </a:xfrm>
      </p:grpSpPr>
      <p:sp>
        <p:nvSpPr>
          <p:cNvPr id="933" name="Google Shape;933;p12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Docker Image Design Best Practices</a:t>
            </a:r>
            <a:endParaRPr/>
          </a:p>
        </p:txBody>
      </p:sp>
      <p:sp>
        <p:nvSpPr>
          <p:cNvPr id="934" name="Google Shape;934;p129"/>
          <p:cNvSpPr txBox="1"/>
          <p:nvPr>
            <p:ph idx="1" type="body"/>
          </p:nvPr>
        </p:nvSpPr>
        <p:spPr>
          <a:xfrm>
            <a:off x="311700" y="1152475"/>
            <a:ext cx="8520600" cy="38613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Minimize the number of image layers.</a:t>
            </a:r>
            <a:endParaRPr/>
          </a:p>
          <a:p>
            <a:pPr indent="-317500" lvl="1" marL="914400" rtl="0" algn="l">
              <a:spcBef>
                <a:spcPts val="0"/>
              </a:spcBef>
              <a:spcAft>
                <a:spcPts val="0"/>
              </a:spcAft>
              <a:buSzPts val="1400"/>
              <a:buChar char="○"/>
            </a:pPr>
            <a:r>
              <a:rPr lang="en"/>
              <a:t>Good practice to do this even when we have </a:t>
            </a:r>
            <a:r>
              <a:rPr lang="en">
                <a:latin typeface="Consolas"/>
                <a:ea typeface="Consolas"/>
                <a:cs typeface="Consolas"/>
                <a:sym typeface="Consolas"/>
              </a:rPr>
              <a:t>--squash</a:t>
            </a:r>
            <a:r>
              <a:rPr lang="en"/>
              <a:t>.</a:t>
            </a:r>
            <a:endParaRPr/>
          </a:p>
          <a:p>
            <a:pPr indent="-317500" lvl="1" marL="914400" rtl="0" algn="l">
              <a:spcBef>
                <a:spcPts val="0"/>
              </a:spcBef>
              <a:spcAft>
                <a:spcPts val="0"/>
              </a:spcAft>
              <a:buSzPts val="1400"/>
              <a:buChar char="○"/>
            </a:pPr>
            <a:r>
              <a:rPr lang="en"/>
              <a:t>If a layer is getting complex, consider offloading the layer logic to a dedicated script that can be added to the image and run during the build.</a:t>
            </a:r>
            <a:endParaRPr/>
          </a:p>
          <a:p>
            <a:pPr indent="-342900" lvl="0" marL="457200" rtl="0" algn="l">
              <a:spcBef>
                <a:spcPts val="0"/>
              </a:spcBef>
              <a:spcAft>
                <a:spcPts val="0"/>
              </a:spcAft>
              <a:buSzPts val="1800"/>
              <a:buChar char="●"/>
            </a:pPr>
            <a:r>
              <a:rPr lang="en"/>
              <a:t>Don’t install </a:t>
            </a:r>
            <a:r>
              <a:rPr lang="en"/>
              <a:t>extraneous</a:t>
            </a:r>
            <a:r>
              <a:rPr lang="en"/>
              <a:t> packages. </a:t>
            </a:r>
            <a:endParaRPr/>
          </a:p>
          <a:p>
            <a:pPr indent="-317500" lvl="1" marL="914400" rtl="0" algn="l">
              <a:spcBef>
                <a:spcPts val="0"/>
              </a:spcBef>
              <a:spcAft>
                <a:spcPts val="0"/>
              </a:spcAft>
              <a:buSzPts val="1400"/>
              <a:buChar char="○"/>
            </a:pPr>
            <a:r>
              <a:rPr lang="en"/>
              <a:t>If a package is only required for a single layer, remove it in the same layer.</a:t>
            </a:r>
            <a:endParaRPr/>
          </a:p>
          <a:p>
            <a:pPr indent="-317500" lvl="1" marL="914400" rtl="0" algn="l">
              <a:spcBef>
                <a:spcPts val="0"/>
              </a:spcBef>
              <a:spcAft>
                <a:spcPts val="0"/>
              </a:spcAft>
              <a:buSzPts val="1400"/>
              <a:buChar char="○"/>
            </a:pPr>
            <a:r>
              <a:rPr lang="en"/>
              <a:t>Avoid leaving development/compilation tools and libraries in production images.</a:t>
            </a:r>
            <a:endParaRPr/>
          </a:p>
          <a:p>
            <a:pPr indent="-342900" lvl="0" marL="457200" rtl="0" algn="l">
              <a:spcBef>
                <a:spcPts val="0"/>
              </a:spcBef>
              <a:spcAft>
                <a:spcPts val="0"/>
              </a:spcAft>
              <a:buSzPts val="1800"/>
              <a:buChar char="●"/>
            </a:pPr>
            <a:r>
              <a:rPr lang="en"/>
              <a:t>Run only one service per image.</a:t>
            </a:r>
            <a:endParaRPr/>
          </a:p>
          <a:p>
            <a:pPr indent="-342900" lvl="0" marL="457200" rtl="0" algn="l">
              <a:spcBef>
                <a:spcPts val="0"/>
              </a:spcBef>
              <a:spcAft>
                <a:spcPts val="0"/>
              </a:spcAft>
              <a:buSzPts val="1800"/>
              <a:buChar char="●"/>
            </a:pPr>
            <a:r>
              <a:rPr lang="en"/>
              <a:t>Expose only the ports needed for the service.</a:t>
            </a:r>
            <a:endParaRPr/>
          </a:p>
          <a:p>
            <a:pPr indent="-342900" lvl="0" marL="457200" rtl="0" algn="l">
              <a:spcBef>
                <a:spcPts val="0"/>
              </a:spcBef>
              <a:spcAft>
                <a:spcPts val="0"/>
              </a:spcAft>
              <a:buSzPts val="1800"/>
              <a:buChar char="●"/>
            </a:pPr>
            <a:r>
              <a:rPr lang="en"/>
              <a:t>Version your images with a documented standard. Don’t just use :latest.</a:t>
            </a:r>
            <a:endParaRPr/>
          </a:p>
          <a:p>
            <a:pPr indent="-317500" lvl="1" marL="914400" rtl="0" algn="l">
              <a:spcBef>
                <a:spcPts val="0"/>
              </a:spcBef>
              <a:spcAft>
                <a:spcPts val="0"/>
              </a:spcAft>
              <a:buSzPts val="1400"/>
              <a:buChar char="○"/>
            </a:pPr>
            <a:r>
              <a:rPr lang="en"/>
              <a:t>Semantic Versioning (semver), Calendar Versioning (calver) etc.</a:t>
            </a:r>
            <a:endParaRPr/>
          </a:p>
          <a:p>
            <a:pPr indent="-317500" lvl="1" marL="914400" rtl="0" algn="l">
              <a:spcBef>
                <a:spcPts val="0"/>
              </a:spcBef>
              <a:spcAft>
                <a:spcPts val="0"/>
              </a:spcAft>
              <a:buSzPts val="1400"/>
              <a:buChar char="○"/>
            </a:pPr>
            <a:r>
              <a:rPr lang="en"/>
              <a:t>Useful to place a version file or version env var in your image during a build as well. Helps debug the inevitable “It says I’m running :latest” issues.</a:t>
            </a:r>
            <a:endParaRP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38" name="Shape 938"/>
        <p:cNvGrpSpPr/>
        <p:nvPr/>
      </p:nvGrpSpPr>
      <p:grpSpPr>
        <a:xfrm>
          <a:off x="0" y="0"/>
          <a:ext cx="0" cy="0"/>
          <a:chOff x="0" y="0"/>
          <a:chExt cx="0" cy="0"/>
        </a:xfrm>
      </p:grpSpPr>
      <p:sp>
        <p:nvSpPr>
          <p:cNvPr id="939" name="Google Shape;939;p13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Docker Image Design Best Practices Con.</a:t>
            </a:r>
            <a:endParaRPr/>
          </a:p>
        </p:txBody>
      </p:sp>
      <p:sp>
        <p:nvSpPr>
          <p:cNvPr id="940" name="Google Shape;940;p130"/>
          <p:cNvSpPr txBox="1"/>
          <p:nvPr>
            <p:ph idx="1" type="body"/>
          </p:nvPr>
        </p:nvSpPr>
        <p:spPr>
          <a:xfrm>
            <a:off x="311700" y="1152475"/>
            <a:ext cx="8520600" cy="38613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Optimize your Dockerfile to allow for caching</a:t>
            </a:r>
            <a:endParaRPr/>
          </a:p>
          <a:p>
            <a:pPr indent="-317500" lvl="1" marL="914400" rtl="0" algn="l">
              <a:spcBef>
                <a:spcPts val="0"/>
              </a:spcBef>
              <a:spcAft>
                <a:spcPts val="0"/>
              </a:spcAft>
              <a:buSzPts val="1400"/>
              <a:buChar char="○"/>
            </a:pPr>
            <a:r>
              <a:rPr lang="en"/>
              <a:t>Recall that a layer change will invalidate the cache of all following layers.</a:t>
            </a:r>
            <a:endParaRPr/>
          </a:p>
          <a:p>
            <a:pPr indent="-317500" lvl="1" marL="914400" rtl="0" algn="l">
              <a:spcBef>
                <a:spcPts val="0"/>
              </a:spcBef>
              <a:spcAft>
                <a:spcPts val="0"/>
              </a:spcAft>
              <a:buSzPts val="1400"/>
              <a:buChar char="○"/>
            </a:pPr>
            <a:r>
              <a:rPr lang="en"/>
              <a:t>Put long running but infrequent directives at the beginning of the Dockerfile (heavy package installs etc.) so that this layer can be cached and reused.</a:t>
            </a:r>
            <a:endParaRPr/>
          </a:p>
          <a:p>
            <a:pPr indent="-317500" lvl="1" marL="914400" rtl="0" algn="l">
              <a:spcBef>
                <a:spcPts val="0"/>
              </a:spcBef>
              <a:spcAft>
                <a:spcPts val="0"/>
              </a:spcAft>
              <a:buSzPts val="1400"/>
              <a:buChar char="○"/>
            </a:pPr>
            <a:r>
              <a:rPr lang="en"/>
              <a:t>Put short running and frequent directives at the end of the Dockerfile (source code copying etc)</a:t>
            </a:r>
            <a:endParaRPr/>
          </a:p>
          <a:p>
            <a:pPr indent="-342900" lvl="0" marL="457200" rtl="0" algn="l">
              <a:spcBef>
                <a:spcPts val="0"/>
              </a:spcBef>
              <a:spcAft>
                <a:spcPts val="0"/>
              </a:spcAft>
              <a:buSzPts val="1800"/>
              <a:buChar char="●"/>
            </a:pPr>
            <a:r>
              <a:rPr lang="en"/>
              <a:t>Avoid hardcoding configuration for your application in your Dockerfiles. </a:t>
            </a:r>
            <a:endParaRPr/>
          </a:p>
          <a:p>
            <a:pPr indent="-317500" lvl="1" marL="914400" rtl="0" algn="l">
              <a:spcBef>
                <a:spcPts val="0"/>
              </a:spcBef>
              <a:spcAft>
                <a:spcPts val="0"/>
              </a:spcAft>
              <a:buSzPts val="1400"/>
              <a:buChar char="○"/>
            </a:pPr>
            <a:r>
              <a:rPr lang="en"/>
              <a:t>Using environment variables to drive configuration works well. It’s easy to provide these arguments at runtime.</a:t>
            </a:r>
            <a:endParaRPr/>
          </a:p>
          <a:p>
            <a:pPr indent="-317500" lvl="1" marL="914400" rtl="0" algn="l">
              <a:spcBef>
                <a:spcPts val="0"/>
              </a:spcBef>
              <a:spcAft>
                <a:spcPts val="0"/>
              </a:spcAft>
              <a:buSzPts val="1400"/>
              <a:buChar char="○"/>
            </a:pPr>
            <a:r>
              <a:rPr lang="en"/>
              <a:t>docker-compose also makes it simple to inject environment variables at runtime into container stacks. This makes environment variables ideal to use for specifying host information for other other containerized services.</a:t>
            </a:r>
            <a:endParaRPr/>
          </a:p>
          <a:p>
            <a:pPr indent="-317500" lvl="1" marL="914400" rtl="0" algn="l">
              <a:spcBef>
                <a:spcPts val="0"/>
              </a:spcBef>
              <a:spcAft>
                <a:spcPts val="0"/>
              </a:spcAft>
              <a:buSzPts val="1400"/>
              <a:buChar char="○"/>
            </a:pPr>
            <a:r>
              <a:rPr lang="en"/>
              <a:t>For complex configuration, consider relying upon users to mount in configuration files at runtime.</a:t>
            </a:r>
            <a:endParaRP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4" name="Shape 944"/>
        <p:cNvGrpSpPr/>
        <p:nvPr/>
      </p:nvGrpSpPr>
      <p:grpSpPr>
        <a:xfrm>
          <a:off x="0" y="0"/>
          <a:ext cx="0" cy="0"/>
          <a:chOff x="0" y="0"/>
          <a:chExt cx="0" cy="0"/>
        </a:xfrm>
      </p:grpSpPr>
      <p:sp>
        <p:nvSpPr>
          <p:cNvPr id="945" name="Google Shape;945;p13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Docker Environment Cleanliness</a:t>
            </a:r>
            <a:endParaRPr/>
          </a:p>
        </p:txBody>
      </p:sp>
      <p:sp>
        <p:nvSpPr>
          <p:cNvPr id="946" name="Google Shape;946;p13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As you build more images and run more containers, you will likely see your file system fill up with old images, volumes and stopped containers.</a:t>
            </a:r>
            <a:endParaRPr/>
          </a:p>
          <a:p>
            <a:pPr indent="-342900" lvl="0" marL="457200" rtl="0" algn="l">
              <a:spcBef>
                <a:spcPts val="0"/>
              </a:spcBef>
              <a:spcAft>
                <a:spcPts val="0"/>
              </a:spcAft>
              <a:buSzPts val="1800"/>
              <a:buChar char="●"/>
            </a:pPr>
            <a:r>
              <a:rPr lang="en"/>
              <a:t>From time to time, clean up old data in your environment</a:t>
            </a:r>
            <a:endParaRPr/>
          </a:p>
          <a:p>
            <a:pPr indent="-342900" lvl="0" marL="457200" rtl="0" algn="l">
              <a:spcBef>
                <a:spcPts val="0"/>
              </a:spcBef>
              <a:spcAft>
                <a:spcPts val="0"/>
              </a:spcAft>
              <a:buSzPts val="1800"/>
              <a:buChar char="●"/>
            </a:pPr>
            <a:r>
              <a:rPr lang="en"/>
              <a:t>This can be done easily via the various docker prune command</a:t>
            </a:r>
            <a:endParaRPr/>
          </a:p>
          <a:p>
            <a:pPr indent="-317500" lvl="1" marL="914400" rtl="0" algn="l">
              <a:spcBef>
                <a:spcPts val="0"/>
              </a:spcBef>
              <a:spcAft>
                <a:spcPts val="0"/>
              </a:spcAft>
              <a:buSzPts val="1400"/>
              <a:buFont typeface="Consolas"/>
              <a:buChar char="○"/>
            </a:pPr>
            <a:r>
              <a:rPr lang="en">
                <a:latin typeface="Consolas"/>
                <a:ea typeface="Consolas"/>
                <a:cs typeface="Consolas"/>
                <a:sym typeface="Consolas"/>
              </a:rPr>
              <a:t>docker image prune</a:t>
            </a:r>
            <a:endParaRPr>
              <a:latin typeface="Consolas"/>
              <a:ea typeface="Consolas"/>
              <a:cs typeface="Consolas"/>
              <a:sym typeface="Consolas"/>
            </a:endParaRPr>
          </a:p>
          <a:p>
            <a:pPr indent="-317500" lvl="1" marL="914400" rtl="0" algn="l">
              <a:spcBef>
                <a:spcPts val="0"/>
              </a:spcBef>
              <a:spcAft>
                <a:spcPts val="0"/>
              </a:spcAft>
              <a:buSzPts val="1400"/>
              <a:buFont typeface="Consolas"/>
              <a:buChar char="○"/>
            </a:pPr>
            <a:r>
              <a:rPr lang="en">
                <a:latin typeface="Consolas"/>
                <a:ea typeface="Consolas"/>
                <a:cs typeface="Consolas"/>
                <a:sym typeface="Consolas"/>
              </a:rPr>
              <a:t>docker volume prune</a:t>
            </a:r>
            <a:endParaRPr>
              <a:latin typeface="Consolas"/>
              <a:ea typeface="Consolas"/>
              <a:cs typeface="Consolas"/>
              <a:sym typeface="Consolas"/>
            </a:endParaRPr>
          </a:p>
          <a:p>
            <a:pPr indent="-317500" lvl="1" marL="914400" rtl="0" algn="l">
              <a:spcBef>
                <a:spcPts val="0"/>
              </a:spcBef>
              <a:spcAft>
                <a:spcPts val="0"/>
              </a:spcAft>
              <a:buSzPts val="1400"/>
              <a:buFont typeface="Consolas"/>
              <a:buChar char="○"/>
            </a:pPr>
            <a:r>
              <a:rPr lang="en">
                <a:latin typeface="Consolas"/>
                <a:ea typeface="Consolas"/>
                <a:cs typeface="Consolas"/>
                <a:sym typeface="Consolas"/>
              </a:rPr>
              <a:t>docker container prune</a:t>
            </a:r>
            <a:endParaRPr>
              <a:latin typeface="Consolas"/>
              <a:ea typeface="Consolas"/>
              <a:cs typeface="Consolas"/>
              <a:sym typeface="Consolas"/>
            </a:endParaRPr>
          </a:p>
          <a:p>
            <a:pPr indent="-317500" lvl="1" marL="914400" rtl="0" algn="l">
              <a:spcBef>
                <a:spcPts val="0"/>
              </a:spcBef>
              <a:spcAft>
                <a:spcPts val="0"/>
              </a:spcAft>
              <a:buSzPts val="1400"/>
              <a:buFont typeface="Consolas"/>
              <a:buChar char="○"/>
            </a:pPr>
            <a:r>
              <a:rPr lang="en">
                <a:latin typeface="Consolas"/>
                <a:ea typeface="Consolas"/>
                <a:cs typeface="Consolas"/>
                <a:sym typeface="Consolas"/>
              </a:rPr>
              <a:t>docker network prune</a:t>
            </a:r>
            <a:endParaRPr>
              <a:latin typeface="Consolas"/>
              <a:ea typeface="Consolas"/>
              <a:cs typeface="Consolas"/>
              <a:sym typeface="Consolas"/>
            </a:endParaRPr>
          </a:p>
          <a:p>
            <a:pPr indent="-342900" lvl="0" marL="457200" rtl="0" algn="l">
              <a:spcBef>
                <a:spcPts val="0"/>
              </a:spcBef>
              <a:spcAft>
                <a:spcPts val="0"/>
              </a:spcAft>
              <a:buSzPts val="1800"/>
              <a:buChar char="●"/>
            </a:pPr>
            <a:r>
              <a:rPr lang="en"/>
              <a:t>More extreme cleanup	</a:t>
            </a:r>
            <a:endParaRPr/>
          </a:p>
          <a:p>
            <a:pPr indent="-317500" lvl="1" marL="914400" rtl="0" algn="l">
              <a:spcBef>
                <a:spcPts val="0"/>
              </a:spcBef>
              <a:spcAft>
                <a:spcPts val="0"/>
              </a:spcAft>
              <a:buSzPts val="1400"/>
              <a:buFont typeface="Consolas"/>
              <a:buChar char="○"/>
            </a:pPr>
            <a:r>
              <a:rPr lang="en">
                <a:latin typeface="Consolas"/>
                <a:ea typeface="Consolas"/>
                <a:cs typeface="Consolas"/>
                <a:sym typeface="Consolas"/>
              </a:rPr>
              <a:t>docker system prune -a --volumes</a:t>
            </a:r>
            <a:endParaRPr>
              <a:latin typeface="Consolas"/>
              <a:ea typeface="Consolas"/>
              <a:cs typeface="Consolas"/>
              <a:sym typeface="Consolas"/>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50" name="Shape 950"/>
        <p:cNvGrpSpPr/>
        <p:nvPr/>
      </p:nvGrpSpPr>
      <p:grpSpPr>
        <a:xfrm>
          <a:off x="0" y="0"/>
          <a:ext cx="0" cy="0"/>
          <a:chOff x="0" y="0"/>
          <a:chExt cx="0" cy="0"/>
        </a:xfrm>
      </p:grpSpPr>
      <p:sp>
        <p:nvSpPr>
          <p:cNvPr id="951" name="Google Shape;951;p13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Gotcha: Docker-In-Docker</a:t>
            </a:r>
            <a:endParaRPr/>
          </a:p>
        </p:txBody>
      </p:sp>
      <p:sp>
        <p:nvSpPr>
          <p:cNvPr id="952" name="Google Shape;952;p13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There seems to always come a point where you want to run Docker inside a Docker container.</a:t>
            </a:r>
            <a:endParaRPr/>
          </a:p>
          <a:p>
            <a:pPr indent="-342900" lvl="0" marL="457200" rtl="0" algn="l">
              <a:spcBef>
                <a:spcPts val="0"/>
              </a:spcBef>
              <a:spcAft>
                <a:spcPts val="0"/>
              </a:spcAft>
              <a:buSzPts val="1800"/>
              <a:buChar char="●"/>
            </a:pPr>
            <a:r>
              <a:rPr lang="en"/>
              <a:t>This is a </a:t>
            </a:r>
            <a:r>
              <a:rPr b="1" lang="en"/>
              <a:t>BAD</a:t>
            </a:r>
            <a:r>
              <a:rPr lang="en"/>
              <a:t> idea. Performance will be poor and data integrity will be questionable at best.</a:t>
            </a:r>
            <a:endParaRPr/>
          </a:p>
          <a:p>
            <a:pPr indent="-342900" lvl="0" marL="457200" rtl="0" algn="l">
              <a:spcBef>
                <a:spcPts val="0"/>
              </a:spcBef>
              <a:spcAft>
                <a:spcPts val="0"/>
              </a:spcAft>
              <a:buSzPts val="1800"/>
              <a:buChar char="●"/>
            </a:pPr>
            <a:r>
              <a:rPr lang="en"/>
              <a:t>A better solution: Mount the Docker socket into the container that needs to run docker commands.</a:t>
            </a:r>
            <a:endParaRPr/>
          </a:p>
          <a:p>
            <a:pPr indent="-342900" lvl="0" marL="457200" rtl="0" algn="l">
              <a:spcBef>
                <a:spcPts val="0"/>
              </a:spcBef>
              <a:spcAft>
                <a:spcPts val="0"/>
              </a:spcAft>
              <a:buSzPts val="1800"/>
              <a:buChar char="●"/>
            </a:pPr>
            <a:r>
              <a:rPr lang="en"/>
              <a:t>This allows the container to spin up sibling Docker containers and achieves similar functionality.</a:t>
            </a:r>
            <a:endParaRPr/>
          </a:p>
          <a:p>
            <a:pPr indent="0" lvl="0" marL="457200" rtl="0" algn="l">
              <a:spcBef>
                <a:spcPts val="1600"/>
              </a:spcBef>
              <a:spcAft>
                <a:spcPts val="1600"/>
              </a:spcAft>
              <a:buNone/>
            </a:pPr>
            <a:r>
              <a:t/>
            </a:r>
            <a:endParaRPr/>
          </a:p>
        </p:txBody>
      </p:sp>
      <p:sp>
        <p:nvSpPr>
          <p:cNvPr id="953" name="Google Shape;953;p132"/>
          <p:cNvSpPr/>
          <p:nvPr/>
        </p:nvSpPr>
        <p:spPr>
          <a:xfrm>
            <a:off x="376025" y="3885725"/>
            <a:ext cx="8158500" cy="953100"/>
          </a:xfrm>
          <a:prstGeom prst="snip1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onsolas"/>
                <a:ea typeface="Consolas"/>
                <a:cs typeface="Consolas"/>
                <a:sym typeface="Consolas"/>
              </a:rPr>
              <a:t># Mount in the Docker socket so my_container can interact with Docker.</a:t>
            </a:r>
            <a:endParaRPr>
              <a:latin typeface="Consolas"/>
              <a:ea typeface="Consolas"/>
              <a:cs typeface="Consolas"/>
              <a:sym typeface="Consolas"/>
            </a:endParaRPr>
          </a:p>
          <a:p>
            <a:pPr indent="0" lvl="0" marL="0" rtl="0" algn="l">
              <a:spcBef>
                <a:spcPts val="0"/>
              </a:spcBef>
              <a:spcAft>
                <a:spcPts val="0"/>
              </a:spcAft>
              <a:buNone/>
            </a:pPr>
            <a:r>
              <a:rPr lang="en">
                <a:latin typeface="Consolas"/>
                <a:ea typeface="Consolas"/>
                <a:cs typeface="Consolas"/>
                <a:sym typeface="Consolas"/>
              </a:rPr>
              <a:t>$ docker run -d </a:t>
            </a:r>
            <a:r>
              <a:rPr lang="en">
                <a:solidFill>
                  <a:schemeClr val="dk1"/>
                </a:solidFill>
                <a:latin typeface="Consolas"/>
                <a:ea typeface="Consolas"/>
                <a:cs typeface="Consolas"/>
                <a:sym typeface="Consolas"/>
              </a:rPr>
              <a:t>-v /var/run/docker.sock:/var/run/docker.sock my_container:latest</a:t>
            </a:r>
            <a:endParaRPr>
              <a:latin typeface="Consolas"/>
              <a:ea typeface="Consolas"/>
              <a:cs typeface="Consolas"/>
              <a:sym typeface="Consolas"/>
            </a:endParaRPr>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57" name="Shape 957"/>
        <p:cNvGrpSpPr/>
        <p:nvPr/>
      </p:nvGrpSpPr>
      <p:grpSpPr>
        <a:xfrm>
          <a:off x="0" y="0"/>
          <a:ext cx="0" cy="0"/>
          <a:chOff x="0" y="0"/>
          <a:chExt cx="0" cy="0"/>
        </a:xfrm>
      </p:grpSpPr>
      <p:sp>
        <p:nvSpPr>
          <p:cNvPr id="958" name="Google Shape;958;p13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Gotcha: Image Caching</a:t>
            </a:r>
            <a:endParaRPr/>
          </a:p>
        </p:txBody>
      </p:sp>
      <p:sp>
        <p:nvSpPr>
          <p:cNvPr id="959" name="Google Shape;959;p13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Docker caches image layers during image builds in order to speed up the image building process.</a:t>
            </a:r>
            <a:endParaRPr/>
          </a:p>
          <a:p>
            <a:pPr indent="-342900" lvl="0" marL="457200" rtl="0" algn="l">
              <a:spcBef>
                <a:spcPts val="0"/>
              </a:spcBef>
              <a:spcAft>
                <a:spcPts val="0"/>
              </a:spcAft>
              <a:buSzPts val="1800"/>
              <a:buChar char="●"/>
            </a:pPr>
            <a:r>
              <a:rPr lang="en"/>
              <a:t>Suppose a package version in a build was updated. How does Docker know that the package installation will be different in this build?</a:t>
            </a:r>
            <a:endParaRPr/>
          </a:p>
          <a:p>
            <a:pPr indent="-317500" lvl="1" marL="914400" rtl="0" algn="l">
              <a:spcBef>
                <a:spcPts val="0"/>
              </a:spcBef>
              <a:spcAft>
                <a:spcPts val="0"/>
              </a:spcAft>
              <a:buSzPts val="1400"/>
              <a:buChar char="○"/>
            </a:pPr>
            <a:r>
              <a:rPr lang="en"/>
              <a:t>It doesn’t!</a:t>
            </a:r>
            <a:endParaRPr/>
          </a:p>
          <a:p>
            <a:pPr indent="-317500" lvl="1" marL="914400" rtl="0" algn="l">
              <a:spcBef>
                <a:spcPts val="0"/>
              </a:spcBef>
              <a:spcAft>
                <a:spcPts val="0"/>
              </a:spcAft>
              <a:buSzPts val="1400"/>
              <a:buChar char="○"/>
            </a:pPr>
            <a:r>
              <a:rPr lang="en"/>
              <a:t>Docker won’t try to rebuild the layer unless the layer has been </a:t>
            </a:r>
            <a:r>
              <a:rPr lang="en"/>
              <a:t>explicitly</a:t>
            </a:r>
            <a:r>
              <a:rPr lang="en"/>
              <a:t> updated in the Dockerfile.</a:t>
            </a:r>
            <a:endParaRPr/>
          </a:p>
          <a:p>
            <a:pPr indent="-342900" lvl="0" marL="457200" rtl="0" algn="l">
              <a:spcBef>
                <a:spcPts val="0"/>
              </a:spcBef>
              <a:spcAft>
                <a:spcPts val="0"/>
              </a:spcAft>
              <a:buSzPts val="1800"/>
              <a:buChar char="●"/>
            </a:pPr>
            <a:r>
              <a:rPr lang="en"/>
              <a:t>In cases like these, you need to build the image with the </a:t>
            </a:r>
            <a:r>
              <a:rPr lang="en">
                <a:latin typeface="Consolas"/>
                <a:ea typeface="Consolas"/>
                <a:cs typeface="Consolas"/>
                <a:sym typeface="Consolas"/>
              </a:rPr>
              <a:t>--no-cache</a:t>
            </a:r>
            <a:r>
              <a:rPr lang="en"/>
              <a:t> flag so that all layers will be rebuilt.</a:t>
            </a:r>
            <a:endParaRPr/>
          </a:p>
        </p:txBody>
      </p:sp>
      <p:sp>
        <p:nvSpPr>
          <p:cNvPr id="960" name="Google Shape;960;p133"/>
          <p:cNvSpPr/>
          <p:nvPr/>
        </p:nvSpPr>
        <p:spPr>
          <a:xfrm>
            <a:off x="376025" y="4038125"/>
            <a:ext cx="8158500" cy="953100"/>
          </a:xfrm>
          <a:prstGeom prst="snip1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onsolas"/>
                <a:ea typeface="Consolas"/>
                <a:cs typeface="Consolas"/>
                <a:sym typeface="Consolas"/>
              </a:rPr>
              <a:t># Build my-image:1.2.3 with the --no-cache option.</a:t>
            </a:r>
            <a:endParaRPr>
              <a:latin typeface="Consolas"/>
              <a:ea typeface="Consolas"/>
              <a:cs typeface="Consolas"/>
              <a:sym typeface="Consolas"/>
            </a:endParaRPr>
          </a:p>
          <a:p>
            <a:pPr indent="0" lvl="0" marL="0" rtl="0" algn="l">
              <a:spcBef>
                <a:spcPts val="0"/>
              </a:spcBef>
              <a:spcAft>
                <a:spcPts val="0"/>
              </a:spcAft>
              <a:buNone/>
            </a:pPr>
            <a:r>
              <a:rPr lang="en">
                <a:latin typeface="Consolas"/>
                <a:ea typeface="Consolas"/>
                <a:cs typeface="Consolas"/>
                <a:sym typeface="Consolas"/>
              </a:rPr>
              <a:t>$ docker build --no-cache my-image:1.2.3 path/to/my/Dockerfile/</a:t>
            </a:r>
            <a:endParaRPr>
              <a:latin typeface="Consolas"/>
              <a:ea typeface="Consolas"/>
              <a:cs typeface="Consolas"/>
              <a:sym typeface="Consola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3" name="Shape 253"/>
        <p:cNvGrpSpPr/>
        <p:nvPr/>
      </p:nvGrpSpPr>
      <p:grpSpPr>
        <a:xfrm>
          <a:off x="0" y="0"/>
          <a:ext cx="0" cy="0"/>
          <a:chOff x="0" y="0"/>
          <a:chExt cx="0" cy="0"/>
        </a:xfrm>
      </p:grpSpPr>
      <p:sp>
        <p:nvSpPr>
          <p:cNvPr id="254" name="Google Shape;254;p3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Shipping Container Analogy Cont.</a:t>
            </a:r>
            <a:endParaRPr/>
          </a:p>
        </p:txBody>
      </p:sp>
      <p:sp>
        <p:nvSpPr>
          <p:cNvPr id="255" name="Google Shape;255;p3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Shipping containers are useful because they enforce uniformity. They all just look like boxes from the outside.</a:t>
            </a:r>
            <a:endParaRPr/>
          </a:p>
          <a:p>
            <a:pPr indent="-342900" lvl="0" marL="457200" rtl="0" algn="l">
              <a:spcBef>
                <a:spcPts val="0"/>
              </a:spcBef>
              <a:spcAft>
                <a:spcPts val="0"/>
              </a:spcAft>
              <a:buSzPts val="1800"/>
              <a:buChar char="●"/>
            </a:pPr>
            <a:r>
              <a:rPr lang="en"/>
              <a:t>Since everything is in a nice box, it’s easy to stack these boxes and move them around. You don’t need to worry that much about what’s in the box.</a:t>
            </a:r>
            <a:endParaRPr/>
          </a:p>
          <a:p>
            <a:pPr indent="-342900" lvl="0" marL="457200" rtl="0" algn="l">
              <a:spcBef>
                <a:spcPts val="0"/>
              </a:spcBef>
              <a:spcAft>
                <a:spcPts val="0"/>
              </a:spcAft>
              <a:buSzPts val="1800"/>
              <a:buChar char="●"/>
            </a:pPr>
            <a:r>
              <a:rPr b="1" lang="en"/>
              <a:t>This is why containers are useful!</a:t>
            </a:r>
            <a:endParaRPr b="1"/>
          </a:p>
          <a:p>
            <a:pPr indent="-342900" lvl="0" marL="457200" rtl="0" algn="l">
              <a:spcBef>
                <a:spcPts val="0"/>
              </a:spcBef>
              <a:spcAft>
                <a:spcPts val="0"/>
              </a:spcAft>
              <a:buSzPts val="1800"/>
              <a:buChar char="●"/>
            </a:pPr>
            <a:r>
              <a:rPr lang="en"/>
              <a:t>Whoever is building the container worries about the internal details.</a:t>
            </a:r>
            <a:endParaRPr/>
          </a:p>
          <a:p>
            <a:pPr indent="-342900" lvl="0" marL="457200" rtl="0" algn="l">
              <a:spcBef>
                <a:spcPts val="0"/>
              </a:spcBef>
              <a:spcAft>
                <a:spcPts val="0"/>
              </a:spcAft>
              <a:buSzPts val="1800"/>
              <a:buChar char="●"/>
            </a:pPr>
            <a:r>
              <a:rPr lang="en"/>
              <a:t>Once the container is packed, it just looks like a box.</a:t>
            </a:r>
            <a:endParaRPr/>
          </a:p>
          <a:p>
            <a:pPr indent="-342900" lvl="0" marL="457200" rtl="0" algn="l">
              <a:spcBef>
                <a:spcPts val="0"/>
              </a:spcBef>
              <a:spcAft>
                <a:spcPts val="0"/>
              </a:spcAft>
              <a:buSzPts val="1800"/>
              <a:buChar char="●"/>
            </a:pPr>
            <a:r>
              <a:rPr lang="en"/>
              <a:t>You can move that box around and stack wherever it fits without even caring about what’s in it.</a:t>
            </a:r>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4" name="Shape 964"/>
        <p:cNvGrpSpPr/>
        <p:nvPr/>
      </p:nvGrpSpPr>
      <p:grpSpPr>
        <a:xfrm>
          <a:off x="0" y="0"/>
          <a:ext cx="0" cy="0"/>
          <a:chOff x="0" y="0"/>
          <a:chExt cx="0" cy="0"/>
        </a:xfrm>
      </p:grpSpPr>
      <p:sp>
        <p:nvSpPr>
          <p:cNvPr id="965" name="Google Shape;965;p13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Gotcha: Bind Mount Permissions</a:t>
            </a:r>
            <a:endParaRPr/>
          </a:p>
        </p:txBody>
      </p:sp>
      <p:sp>
        <p:nvSpPr>
          <p:cNvPr id="966" name="Google Shape;966;p13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When a bind mount is mounted into a container, it keeps the same permissions as on the host.</a:t>
            </a:r>
            <a:endParaRPr/>
          </a:p>
          <a:p>
            <a:pPr indent="-342900" lvl="0" marL="457200" rtl="0" algn="l">
              <a:spcBef>
                <a:spcPts val="0"/>
              </a:spcBef>
              <a:spcAft>
                <a:spcPts val="0"/>
              </a:spcAft>
              <a:buSzPts val="1800"/>
              <a:buChar char="●"/>
            </a:pPr>
            <a:r>
              <a:rPr lang="en"/>
              <a:t>What if the host user doesn’t exist in the container? What if a process in the container isn’t running as </a:t>
            </a:r>
            <a:r>
              <a:rPr lang="en">
                <a:latin typeface="Consolas"/>
                <a:ea typeface="Consolas"/>
                <a:cs typeface="Consolas"/>
                <a:sym typeface="Consolas"/>
              </a:rPr>
              <a:t>root</a:t>
            </a:r>
            <a:r>
              <a:rPr lang="en"/>
              <a:t>?</a:t>
            </a:r>
            <a:endParaRPr/>
          </a:p>
          <a:p>
            <a:pPr indent="-342900" lvl="0" marL="457200" rtl="0" algn="l">
              <a:spcBef>
                <a:spcPts val="0"/>
              </a:spcBef>
              <a:spcAft>
                <a:spcPts val="0"/>
              </a:spcAft>
              <a:buSzPts val="1800"/>
              <a:buChar char="●"/>
            </a:pPr>
            <a:r>
              <a:rPr lang="en"/>
              <a:t>In cases where files need to be accessed by non-root users within a container, be sure to update the permissions of the bind-mount prior to mounting it into the container.</a:t>
            </a:r>
            <a:endParaRPr/>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0" name="Shape 970"/>
        <p:cNvGrpSpPr/>
        <p:nvPr/>
      </p:nvGrpSpPr>
      <p:grpSpPr>
        <a:xfrm>
          <a:off x="0" y="0"/>
          <a:ext cx="0" cy="0"/>
          <a:chOff x="0" y="0"/>
          <a:chExt cx="0" cy="0"/>
        </a:xfrm>
      </p:grpSpPr>
      <p:sp>
        <p:nvSpPr>
          <p:cNvPr id="971" name="Google Shape;971;p13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Gotcha: Service Management in Containers</a:t>
            </a:r>
            <a:endParaRPr/>
          </a:p>
        </p:txBody>
      </p:sp>
      <p:sp>
        <p:nvSpPr>
          <p:cNvPr id="972" name="Google Shape;972;p13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On a regular Linux host, you typically manage services via systemctl or service.</a:t>
            </a:r>
            <a:endParaRPr/>
          </a:p>
          <a:p>
            <a:pPr indent="-342900" lvl="0" marL="457200" rtl="0" algn="l">
              <a:spcBef>
                <a:spcPts val="0"/>
              </a:spcBef>
              <a:spcAft>
                <a:spcPts val="0"/>
              </a:spcAft>
              <a:buSzPts val="1800"/>
              <a:buChar char="●"/>
            </a:pPr>
            <a:r>
              <a:rPr lang="en"/>
              <a:t>This doesn’t work in containers.</a:t>
            </a:r>
            <a:endParaRPr/>
          </a:p>
          <a:p>
            <a:pPr indent="-342900" lvl="0" marL="457200" rtl="0" algn="l">
              <a:spcBef>
                <a:spcPts val="0"/>
              </a:spcBef>
              <a:spcAft>
                <a:spcPts val="0"/>
              </a:spcAft>
              <a:buSzPts val="1800"/>
              <a:buChar char="●"/>
            </a:pPr>
            <a:r>
              <a:rPr lang="en"/>
              <a:t>A container’s lifetime is tied directly to it’s CMD. If the CMD exits, the container exits.</a:t>
            </a:r>
            <a:endParaRPr/>
          </a:p>
          <a:p>
            <a:pPr indent="-342900" lvl="0" marL="457200" rtl="0" algn="l">
              <a:spcBef>
                <a:spcPts val="0"/>
              </a:spcBef>
              <a:spcAft>
                <a:spcPts val="0"/>
              </a:spcAft>
              <a:buSzPts val="1800"/>
              <a:buChar char="●"/>
            </a:pPr>
            <a:r>
              <a:rPr lang="en"/>
              <a:t>A container should use foregrounded scripts/binaries instead of trying to manage services via a service management framework.</a:t>
            </a:r>
            <a:endParaRPr/>
          </a:p>
          <a:p>
            <a:pPr indent="-342900" lvl="0" marL="457200" rtl="0" algn="l">
              <a:spcBef>
                <a:spcPts val="0"/>
              </a:spcBef>
              <a:spcAft>
                <a:spcPts val="0"/>
              </a:spcAft>
              <a:buSzPts val="1800"/>
              <a:buChar char="●"/>
            </a:pPr>
            <a:r>
              <a:rPr lang="en"/>
              <a:t>If a script or binary requires some setup before being run, consider creating a script as your entrypoint that handles this setup.</a:t>
            </a:r>
            <a:endParaRPr/>
          </a:p>
        </p:txBody>
      </p: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6" name="Shape 976"/>
        <p:cNvGrpSpPr/>
        <p:nvPr/>
      </p:nvGrpSpPr>
      <p:grpSpPr>
        <a:xfrm>
          <a:off x="0" y="0"/>
          <a:ext cx="0" cy="0"/>
          <a:chOff x="0" y="0"/>
          <a:chExt cx="0" cy="0"/>
        </a:xfrm>
      </p:grpSpPr>
      <p:sp>
        <p:nvSpPr>
          <p:cNvPr id="977" name="Google Shape;977;p13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Gotcha: Is :latest really :latest?</a:t>
            </a:r>
            <a:endParaRPr/>
          </a:p>
        </p:txBody>
      </p:sp>
      <p:sp>
        <p:nvSpPr>
          <p:cNvPr id="978" name="Google Shape;978;p13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If you always work with :latest there will inevitably come a point where your version of :latest differs from another’s version of :latest.</a:t>
            </a:r>
            <a:endParaRPr/>
          </a:p>
          <a:p>
            <a:pPr indent="-342900" lvl="0" marL="457200" rtl="0" algn="l">
              <a:spcBef>
                <a:spcPts val="0"/>
              </a:spcBef>
              <a:spcAft>
                <a:spcPts val="0"/>
              </a:spcAft>
              <a:buSzPts val="1800"/>
              <a:buChar char="●"/>
            </a:pPr>
            <a:r>
              <a:rPr lang="en"/>
              <a:t>This can be difficult to detect without checking the image version hash.</a:t>
            </a:r>
            <a:endParaRPr/>
          </a:p>
          <a:p>
            <a:pPr indent="-342900" lvl="0" marL="457200" rtl="0" algn="l">
              <a:spcBef>
                <a:spcPts val="0"/>
              </a:spcBef>
              <a:spcAft>
                <a:spcPts val="0"/>
              </a:spcAft>
              <a:buSzPts val="1800"/>
              <a:buChar char="●"/>
            </a:pPr>
            <a:r>
              <a:rPr lang="en"/>
              <a:t>Always tag images that you are going to distribute with a documented standard.</a:t>
            </a:r>
            <a:endParaRPr/>
          </a:p>
          <a:p>
            <a:pPr indent="-342900" lvl="0" marL="457200" rtl="0" algn="l">
              <a:spcBef>
                <a:spcPts val="0"/>
              </a:spcBef>
              <a:spcAft>
                <a:spcPts val="0"/>
              </a:spcAft>
              <a:buSzPts val="1800"/>
              <a:buChar char="●"/>
            </a:pPr>
            <a:r>
              <a:rPr lang="en"/>
              <a:t>The :latest tag should always be an alias for a standard version tag.</a:t>
            </a:r>
            <a:endParaRPr/>
          </a:p>
          <a:p>
            <a:pPr indent="-342900" lvl="0" marL="457200" rtl="0" algn="l">
              <a:spcBef>
                <a:spcPts val="0"/>
              </a:spcBef>
              <a:spcAft>
                <a:spcPts val="0"/>
              </a:spcAft>
              <a:buSzPts val="1800"/>
              <a:buChar char="●"/>
            </a:pPr>
            <a:r>
              <a:rPr lang="en"/>
              <a:t>Avoiding using :latest outside of development.</a:t>
            </a:r>
            <a:endParaRPr/>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2" name="Shape 982"/>
        <p:cNvGrpSpPr/>
        <p:nvPr/>
      </p:nvGrpSpPr>
      <p:grpSpPr>
        <a:xfrm>
          <a:off x="0" y="0"/>
          <a:ext cx="0" cy="0"/>
          <a:chOff x="0" y="0"/>
          <a:chExt cx="0" cy="0"/>
        </a:xfrm>
      </p:grpSpPr>
      <p:sp>
        <p:nvSpPr>
          <p:cNvPr id="983" name="Google Shape;983;p13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Docker Design Patterns</a:t>
            </a:r>
            <a:endParaRPr/>
          </a:p>
        </p:txBody>
      </p:sp>
      <p:sp>
        <p:nvSpPr>
          <p:cNvPr id="984" name="Google Shape;984;p13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Design patterns </a:t>
            </a:r>
            <a:r>
              <a:rPr lang="en"/>
              <a:t>utilizing</a:t>
            </a:r>
            <a:r>
              <a:rPr lang="en"/>
              <a:t> Docker and containers are still very much under development and are not as well established as other software and infrastructure design patterns.</a:t>
            </a:r>
            <a:endParaRPr/>
          </a:p>
          <a:p>
            <a:pPr indent="-342900" lvl="0" marL="457200" rtl="0" algn="l">
              <a:spcBef>
                <a:spcPts val="0"/>
              </a:spcBef>
              <a:spcAft>
                <a:spcPts val="0"/>
              </a:spcAft>
              <a:buSzPts val="1800"/>
              <a:buChar char="●"/>
            </a:pPr>
            <a:r>
              <a:rPr lang="en"/>
              <a:t>There are several patterns that have emerged in recent years that seem to have gained traction in the Docker community.</a:t>
            </a:r>
            <a:endParaRPr/>
          </a:p>
          <a:p>
            <a:pPr indent="-342900" lvl="0" marL="457200" rtl="0" algn="l">
              <a:spcBef>
                <a:spcPts val="0"/>
              </a:spcBef>
              <a:spcAft>
                <a:spcPts val="0"/>
              </a:spcAft>
              <a:buSzPts val="1800"/>
              <a:buChar char="●"/>
            </a:pPr>
            <a:r>
              <a:rPr lang="en"/>
              <a:t>A few design patterns that I’ve found success with:</a:t>
            </a:r>
            <a:endParaRPr/>
          </a:p>
          <a:p>
            <a:pPr indent="-317500" lvl="1" marL="914400" rtl="0" algn="l">
              <a:spcBef>
                <a:spcPts val="0"/>
              </a:spcBef>
              <a:spcAft>
                <a:spcPts val="0"/>
              </a:spcAft>
              <a:buSzPts val="1400"/>
              <a:buChar char="○"/>
            </a:pPr>
            <a:r>
              <a:rPr lang="en"/>
              <a:t>Multi-Stage Build Pattern</a:t>
            </a:r>
            <a:endParaRPr/>
          </a:p>
          <a:p>
            <a:pPr indent="-317500" lvl="1" marL="914400" rtl="0" algn="l">
              <a:spcBef>
                <a:spcPts val="0"/>
              </a:spcBef>
              <a:spcAft>
                <a:spcPts val="0"/>
              </a:spcAft>
              <a:buSzPts val="1400"/>
              <a:buChar char="○"/>
            </a:pPr>
            <a:r>
              <a:rPr lang="en"/>
              <a:t>Sidecar Pattern</a:t>
            </a:r>
            <a:endParaRPr/>
          </a:p>
          <a:p>
            <a:pPr indent="-317500" lvl="1" marL="914400" rtl="0" algn="l">
              <a:spcBef>
                <a:spcPts val="0"/>
              </a:spcBef>
              <a:spcAft>
                <a:spcPts val="0"/>
              </a:spcAft>
              <a:buSzPts val="1400"/>
              <a:buChar char="○"/>
            </a:pPr>
            <a:r>
              <a:rPr lang="en"/>
              <a:t>Worker Queue Pattern</a:t>
            </a:r>
            <a:endParaRPr/>
          </a:p>
        </p:txBody>
      </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8" name="Shape 988"/>
        <p:cNvGrpSpPr/>
        <p:nvPr/>
      </p:nvGrpSpPr>
      <p:grpSpPr>
        <a:xfrm>
          <a:off x="0" y="0"/>
          <a:ext cx="0" cy="0"/>
          <a:chOff x="0" y="0"/>
          <a:chExt cx="0" cy="0"/>
        </a:xfrm>
      </p:grpSpPr>
      <p:sp>
        <p:nvSpPr>
          <p:cNvPr id="989" name="Google Shape;989;p13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Multi-Stage Build Pattern</a:t>
            </a:r>
            <a:endParaRPr/>
          </a:p>
        </p:txBody>
      </p:sp>
      <p:sp>
        <p:nvSpPr>
          <p:cNvPr id="990" name="Google Shape;990;p13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As part of an image build, you may run into scenarios where you require many libraries/packages in order to produce artifacts.</a:t>
            </a:r>
            <a:endParaRPr/>
          </a:p>
          <a:p>
            <a:pPr indent="-317500" lvl="1" marL="914400" rtl="0" algn="l">
              <a:spcBef>
                <a:spcPts val="0"/>
              </a:spcBef>
              <a:spcAft>
                <a:spcPts val="0"/>
              </a:spcAft>
              <a:buSzPts val="1400"/>
              <a:buChar char="○"/>
            </a:pPr>
            <a:r>
              <a:rPr lang="en"/>
              <a:t>Source code compilation, download and extraction of archives etc.</a:t>
            </a:r>
            <a:endParaRPr/>
          </a:p>
          <a:p>
            <a:pPr indent="-342900" lvl="0" marL="457200" rtl="0" algn="l">
              <a:spcBef>
                <a:spcPts val="0"/>
              </a:spcBef>
              <a:spcAft>
                <a:spcPts val="0"/>
              </a:spcAft>
              <a:buSzPts val="1800"/>
              <a:buChar char="●"/>
            </a:pPr>
            <a:r>
              <a:rPr lang="en"/>
              <a:t>Keeping all of these tools in your image causes image bloat.</a:t>
            </a:r>
            <a:endParaRPr/>
          </a:p>
          <a:p>
            <a:pPr indent="-342900" lvl="0" marL="457200" rtl="0" algn="l">
              <a:spcBef>
                <a:spcPts val="0"/>
              </a:spcBef>
              <a:spcAft>
                <a:spcPts val="0"/>
              </a:spcAft>
              <a:buSzPts val="1800"/>
              <a:buChar char="●"/>
            </a:pPr>
            <a:r>
              <a:rPr lang="en"/>
              <a:t>The multi-stage build pattern addresses this. This pattern allows a single Dockerfile to be split into separate stages, each with their own set of layers.</a:t>
            </a:r>
            <a:endParaRPr/>
          </a:p>
          <a:p>
            <a:pPr indent="-342900" lvl="0" marL="457200" rtl="0" algn="l">
              <a:spcBef>
                <a:spcPts val="0"/>
              </a:spcBef>
              <a:spcAft>
                <a:spcPts val="0"/>
              </a:spcAft>
              <a:buSzPts val="1800"/>
              <a:buChar char="●"/>
            </a:pPr>
            <a:r>
              <a:rPr lang="en"/>
              <a:t>Produce your artifacts in the stage where you download and install all of the relevant tools you need. Copy the artifacts from this stage into your final image and discard the earlier stage.</a:t>
            </a:r>
            <a:endParaRPr/>
          </a:p>
          <a:p>
            <a:pPr indent="-342900" lvl="0" marL="457200" rtl="0" algn="l">
              <a:spcBef>
                <a:spcPts val="0"/>
              </a:spcBef>
              <a:spcAft>
                <a:spcPts val="0"/>
              </a:spcAft>
              <a:buSzPts val="1800"/>
              <a:buChar char="●"/>
            </a:pPr>
            <a:r>
              <a:rPr lang="en"/>
              <a:t>This can be useful for maintaining a development and production image in the same Dockerfile.</a:t>
            </a:r>
            <a:endParaRPr/>
          </a:p>
          <a:p>
            <a:pPr indent="-342900" lvl="0" marL="457200" rtl="0" algn="l">
              <a:spcBef>
                <a:spcPts val="0"/>
              </a:spcBef>
              <a:spcAft>
                <a:spcPts val="0"/>
              </a:spcAft>
              <a:buSzPts val="1800"/>
              <a:buChar char="●"/>
            </a:pPr>
            <a:r>
              <a:rPr lang="en"/>
              <a:t>Unlike other patterns, this pattern is actually a newer feature of Dockerfiles.</a:t>
            </a:r>
            <a:endParaRPr/>
          </a:p>
        </p:txBody>
      </p: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94" name="Shape 994"/>
        <p:cNvGrpSpPr/>
        <p:nvPr/>
      </p:nvGrpSpPr>
      <p:grpSpPr>
        <a:xfrm>
          <a:off x="0" y="0"/>
          <a:ext cx="0" cy="0"/>
          <a:chOff x="0" y="0"/>
          <a:chExt cx="0" cy="0"/>
        </a:xfrm>
      </p:grpSpPr>
      <p:sp>
        <p:nvSpPr>
          <p:cNvPr id="995" name="Google Shape;995;p13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Multi-Stage Build Dockerfile Example </a:t>
            </a:r>
            <a:endParaRPr/>
          </a:p>
        </p:txBody>
      </p:sp>
      <p:sp>
        <p:nvSpPr>
          <p:cNvPr id="996" name="Google Shape;996;p139"/>
          <p:cNvSpPr/>
          <p:nvPr/>
        </p:nvSpPr>
        <p:spPr>
          <a:xfrm>
            <a:off x="1664550" y="1017725"/>
            <a:ext cx="5814900" cy="3989400"/>
          </a:xfrm>
          <a:prstGeom prst="rect">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onsolas"/>
                <a:ea typeface="Consolas"/>
                <a:cs typeface="Consolas"/>
                <a:sym typeface="Consolas"/>
              </a:rPr>
              <a:t>FROM ubuntu:18.04 as code_compiler</a:t>
            </a:r>
            <a:endParaRPr>
              <a:latin typeface="Consolas"/>
              <a:ea typeface="Consolas"/>
              <a:cs typeface="Consolas"/>
              <a:sym typeface="Consolas"/>
            </a:endParaRPr>
          </a:p>
          <a:p>
            <a:pPr indent="0" lvl="0" marL="0" rtl="0" algn="l">
              <a:spcBef>
                <a:spcPts val="0"/>
              </a:spcBef>
              <a:spcAft>
                <a:spcPts val="0"/>
              </a:spcAft>
              <a:buNone/>
            </a:pPr>
            <a:r>
              <a:t/>
            </a:r>
            <a:endParaRPr>
              <a:latin typeface="Consolas"/>
              <a:ea typeface="Consolas"/>
              <a:cs typeface="Consolas"/>
              <a:sym typeface="Consolas"/>
            </a:endParaRPr>
          </a:p>
          <a:p>
            <a:pPr indent="0" lvl="0" marL="0" rtl="0" algn="l">
              <a:spcBef>
                <a:spcPts val="0"/>
              </a:spcBef>
              <a:spcAft>
                <a:spcPts val="0"/>
              </a:spcAft>
              <a:buNone/>
            </a:pPr>
            <a:r>
              <a:rPr lang="en">
                <a:latin typeface="Consolas"/>
                <a:ea typeface="Consolas"/>
                <a:cs typeface="Consolas"/>
                <a:sym typeface="Consolas"/>
              </a:rPr>
              <a:t>RUN apt-get update &amp;&amp; \</a:t>
            </a:r>
            <a:endParaRPr>
              <a:latin typeface="Consolas"/>
              <a:ea typeface="Consolas"/>
              <a:cs typeface="Consolas"/>
              <a:sym typeface="Consolas"/>
            </a:endParaRPr>
          </a:p>
          <a:p>
            <a:pPr indent="0" lvl="0" marL="0" rtl="0" algn="l">
              <a:spcBef>
                <a:spcPts val="0"/>
              </a:spcBef>
              <a:spcAft>
                <a:spcPts val="0"/>
              </a:spcAft>
              <a:buNone/>
            </a:pPr>
            <a:r>
              <a:rPr lang="en">
                <a:latin typeface="Consolas"/>
                <a:ea typeface="Consolas"/>
                <a:cs typeface="Consolas"/>
                <a:sym typeface="Consolas"/>
              </a:rPr>
              <a:t>  apt-get install -y gcc make</a:t>
            </a:r>
            <a:endParaRPr>
              <a:latin typeface="Consolas"/>
              <a:ea typeface="Consolas"/>
              <a:cs typeface="Consolas"/>
              <a:sym typeface="Consolas"/>
            </a:endParaRPr>
          </a:p>
          <a:p>
            <a:pPr indent="0" lvl="0" marL="0" rtl="0" algn="l">
              <a:spcBef>
                <a:spcPts val="0"/>
              </a:spcBef>
              <a:spcAft>
                <a:spcPts val="0"/>
              </a:spcAft>
              <a:buNone/>
            </a:pPr>
            <a:r>
              <a:t/>
            </a:r>
            <a:endParaRPr>
              <a:latin typeface="Consolas"/>
              <a:ea typeface="Consolas"/>
              <a:cs typeface="Consolas"/>
              <a:sym typeface="Consolas"/>
            </a:endParaRPr>
          </a:p>
          <a:p>
            <a:pPr indent="0" lvl="0" marL="0" rtl="0" algn="l">
              <a:spcBef>
                <a:spcPts val="0"/>
              </a:spcBef>
              <a:spcAft>
                <a:spcPts val="0"/>
              </a:spcAft>
              <a:buNone/>
            </a:pPr>
            <a:r>
              <a:rPr lang="en">
                <a:latin typeface="Consolas"/>
                <a:ea typeface="Consolas"/>
                <a:cs typeface="Consolas"/>
                <a:sym typeface="Consolas"/>
              </a:rPr>
              <a:t>COPY ./my-app-src /my-app-src</a:t>
            </a:r>
            <a:endParaRPr>
              <a:latin typeface="Consolas"/>
              <a:ea typeface="Consolas"/>
              <a:cs typeface="Consolas"/>
              <a:sym typeface="Consolas"/>
            </a:endParaRPr>
          </a:p>
          <a:p>
            <a:pPr indent="0" lvl="0" marL="0" rtl="0" algn="l">
              <a:spcBef>
                <a:spcPts val="0"/>
              </a:spcBef>
              <a:spcAft>
                <a:spcPts val="0"/>
              </a:spcAft>
              <a:buNone/>
            </a:pPr>
            <a:r>
              <a:t/>
            </a:r>
            <a:endParaRPr>
              <a:latin typeface="Consolas"/>
              <a:ea typeface="Consolas"/>
              <a:cs typeface="Consolas"/>
              <a:sym typeface="Consolas"/>
            </a:endParaRPr>
          </a:p>
          <a:p>
            <a:pPr indent="0" lvl="0" marL="0" rtl="0" algn="l">
              <a:spcBef>
                <a:spcPts val="0"/>
              </a:spcBef>
              <a:spcAft>
                <a:spcPts val="0"/>
              </a:spcAft>
              <a:buNone/>
            </a:pPr>
            <a:r>
              <a:rPr lang="en">
                <a:latin typeface="Consolas"/>
                <a:ea typeface="Consolas"/>
                <a:cs typeface="Consolas"/>
                <a:sym typeface="Consolas"/>
              </a:rPr>
              <a:t>WORKDIR my-app-src</a:t>
            </a:r>
            <a:endParaRPr>
              <a:latin typeface="Consolas"/>
              <a:ea typeface="Consolas"/>
              <a:cs typeface="Consolas"/>
              <a:sym typeface="Consolas"/>
            </a:endParaRPr>
          </a:p>
          <a:p>
            <a:pPr indent="0" lvl="0" marL="0" rtl="0" algn="l">
              <a:spcBef>
                <a:spcPts val="0"/>
              </a:spcBef>
              <a:spcAft>
                <a:spcPts val="0"/>
              </a:spcAft>
              <a:buNone/>
            </a:pPr>
            <a:r>
              <a:t/>
            </a:r>
            <a:endParaRPr>
              <a:latin typeface="Consolas"/>
              <a:ea typeface="Consolas"/>
              <a:cs typeface="Consolas"/>
              <a:sym typeface="Consolas"/>
            </a:endParaRPr>
          </a:p>
          <a:p>
            <a:pPr indent="0" lvl="0" marL="0" rtl="0" algn="l">
              <a:spcBef>
                <a:spcPts val="0"/>
              </a:spcBef>
              <a:spcAft>
                <a:spcPts val="0"/>
              </a:spcAft>
              <a:buNone/>
            </a:pPr>
            <a:r>
              <a:rPr lang="en">
                <a:latin typeface="Consolas"/>
                <a:ea typeface="Consolas"/>
                <a:cs typeface="Consolas"/>
                <a:sym typeface="Consolas"/>
              </a:rPr>
              <a:t>RUN make</a:t>
            </a:r>
            <a:endParaRPr>
              <a:latin typeface="Consolas"/>
              <a:ea typeface="Consolas"/>
              <a:cs typeface="Consolas"/>
              <a:sym typeface="Consolas"/>
            </a:endParaRPr>
          </a:p>
          <a:p>
            <a:pPr indent="0" lvl="0" marL="0" rtl="0" algn="l">
              <a:spcBef>
                <a:spcPts val="0"/>
              </a:spcBef>
              <a:spcAft>
                <a:spcPts val="0"/>
              </a:spcAft>
              <a:buNone/>
            </a:pPr>
            <a:r>
              <a:t/>
            </a:r>
            <a:endParaRPr>
              <a:latin typeface="Consolas"/>
              <a:ea typeface="Consolas"/>
              <a:cs typeface="Consolas"/>
              <a:sym typeface="Consolas"/>
            </a:endParaRPr>
          </a:p>
          <a:p>
            <a:pPr indent="0" lvl="0" marL="0" rtl="0" algn="l">
              <a:spcBef>
                <a:spcPts val="0"/>
              </a:spcBef>
              <a:spcAft>
                <a:spcPts val="0"/>
              </a:spcAft>
              <a:buNone/>
            </a:pPr>
            <a:r>
              <a:t/>
            </a:r>
            <a:endParaRPr>
              <a:latin typeface="Consolas"/>
              <a:ea typeface="Consolas"/>
              <a:cs typeface="Consolas"/>
              <a:sym typeface="Consolas"/>
            </a:endParaRPr>
          </a:p>
          <a:p>
            <a:pPr indent="0" lvl="0" marL="0" rtl="0" algn="l">
              <a:spcBef>
                <a:spcPts val="0"/>
              </a:spcBef>
              <a:spcAft>
                <a:spcPts val="0"/>
              </a:spcAft>
              <a:buNone/>
            </a:pPr>
            <a:r>
              <a:rPr lang="en">
                <a:latin typeface="Consolas"/>
                <a:ea typeface="Consolas"/>
                <a:cs typeface="Consolas"/>
                <a:sym typeface="Consolas"/>
              </a:rPr>
              <a:t>FROM ubuntu:18.04</a:t>
            </a:r>
            <a:endParaRPr>
              <a:latin typeface="Consolas"/>
              <a:ea typeface="Consolas"/>
              <a:cs typeface="Consolas"/>
              <a:sym typeface="Consolas"/>
            </a:endParaRPr>
          </a:p>
          <a:p>
            <a:pPr indent="0" lvl="0" marL="0" rtl="0" algn="l">
              <a:spcBef>
                <a:spcPts val="0"/>
              </a:spcBef>
              <a:spcAft>
                <a:spcPts val="0"/>
              </a:spcAft>
              <a:buNone/>
            </a:pPr>
            <a:r>
              <a:t/>
            </a:r>
            <a:endParaRPr>
              <a:latin typeface="Consolas"/>
              <a:ea typeface="Consolas"/>
              <a:cs typeface="Consolas"/>
              <a:sym typeface="Consolas"/>
            </a:endParaRPr>
          </a:p>
          <a:p>
            <a:pPr indent="0" lvl="0" marL="0" rtl="0" algn="l">
              <a:spcBef>
                <a:spcPts val="0"/>
              </a:spcBef>
              <a:spcAft>
                <a:spcPts val="0"/>
              </a:spcAft>
              <a:buNone/>
            </a:pPr>
            <a:r>
              <a:rPr lang="en">
                <a:latin typeface="Consolas"/>
                <a:ea typeface="Consolas"/>
                <a:cs typeface="Consolas"/>
                <a:sym typeface="Consolas"/>
              </a:rPr>
              <a:t>COPY --from code_compiler /my-app-src/bin/somebinary /bin</a:t>
            </a:r>
            <a:endParaRPr>
              <a:latin typeface="Consolas"/>
              <a:ea typeface="Consolas"/>
              <a:cs typeface="Consolas"/>
              <a:sym typeface="Consolas"/>
            </a:endParaRPr>
          </a:p>
        </p:txBody>
      </p:sp>
      <p:sp>
        <p:nvSpPr>
          <p:cNvPr id="997" name="Google Shape;997;p139"/>
          <p:cNvSpPr/>
          <p:nvPr/>
        </p:nvSpPr>
        <p:spPr>
          <a:xfrm>
            <a:off x="1725700" y="1522150"/>
            <a:ext cx="2927700" cy="4566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139"/>
          <p:cNvSpPr/>
          <p:nvPr/>
        </p:nvSpPr>
        <p:spPr>
          <a:xfrm>
            <a:off x="1696800" y="2959075"/>
            <a:ext cx="942000" cy="295500"/>
          </a:xfrm>
          <a:prstGeom prst="rect">
            <a:avLst/>
          </a:prstGeom>
          <a:noFill/>
          <a:ln cap="flat" cmpd="sng" w="1905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139"/>
          <p:cNvSpPr/>
          <p:nvPr/>
        </p:nvSpPr>
        <p:spPr>
          <a:xfrm>
            <a:off x="1696800" y="4024675"/>
            <a:ext cx="5689500" cy="295500"/>
          </a:xfrm>
          <a:prstGeom prst="rect">
            <a:avLst/>
          </a:prstGeom>
          <a:noFill/>
          <a:ln cap="flat" cmpd="sng" w="19050">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139"/>
          <p:cNvSpPr txBox="1"/>
          <p:nvPr/>
        </p:nvSpPr>
        <p:spPr>
          <a:xfrm>
            <a:off x="-31525" y="1216300"/>
            <a:ext cx="1450500" cy="1068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0000"/>
                </a:solidFill>
              </a:rPr>
              <a:t>Install heavy packages needed for artifact creation.</a:t>
            </a:r>
            <a:endParaRPr>
              <a:solidFill>
                <a:srgbClr val="FF0000"/>
              </a:solidFill>
            </a:endParaRPr>
          </a:p>
        </p:txBody>
      </p:sp>
      <p:sp>
        <p:nvSpPr>
          <p:cNvPr id="1001" name="Google Shape;1001;p139"/>
          <p:cNvSpPr txBox="1"/>
          <p:nvPr/>
        </p:nvSpPr>
        <p:spPr>
          <a:xfrm>
            <a:off x="7533975" y="2765875"/>
            <a:ext cx="1127400" cy="681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9900"/>
                </a:solidFill>
              </a:rPr>
              <a:t>Generate </a:t>
            </a:r>
            <a:endParaRPr>
              <a:solidFill>
                <a:srgbClr val="FF9900"/>
              </a:solidFill>
            </a:endParaRPr>
          </a:p>
          <a:p>
            <a:pPr indent="0" lvl="0" marL="0" rtl="0" algn="ctr">
              <a:spcBef>
                <a:spcPts val="0"/>
              </a:spcBef>
              <a:spcAft>
                <a:spcPts val="0"/>
              </a:spcAft>
              <a:buNone/>
            </a:pPr>
            <a:r>
              <a:rPr lang="en">
                <a:solidFill>
                  <a:srgbClr val="FF9900"/>
                </a:solidFill>
              </a:rPr>
              <a:t>Artifacts.</a:t>
            </a:r>
            <a:endParaRPr>
              <a:solidFill>
                <a:srgbClr val="FF9900"/>
              </a:solidFill>
            </a:endParaRPr>
          </a:p>
        </p:txBody>
      </p:sp>
      <p:sp>
        <p:nvSpPr>
          <p:cNvPr id="1002" name="Google Shape;1002;p139"/>
          <p:cNvSpPr txBox="1"/>
          <p:nvPr/>
        </p:nvSpPr>
        <p:spPr>
          <a:xfrm>
            <a:off x="-31525" y="3671875"/>
            <a:ext cx="1450500" cy="1001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00FF00"/>
                </a:solidFill>
              </a:rPr>
              <a:t>Copy artifacts into final image and discard previous layers.</a:t>
            </a:r>
            <a:endParaRPr>
              <a:solidFill>
                <a:srgbClr val="00FF00"/>
              </a:solidFill>
            </a:endParaRPr>
          </a:p>
        </p:txBody>
      </p:sp>
      <p:cxnSp>
        <p:nvCxnSpPr>
          <p:cNvPr id="1003" name="Google Shape;1003;p139"/>
          <p:cNvCxnSpPr>
            <a:stCxn id="1000" idx="3"/>
            <a:endCxn id="997" idx="1"/>
          </p:cNvCxnSpPr>
          <p:nvPr/>
        </p:nvCxnSpPr>
        <p:spPr>
          <a:xfrm>
            <a:off x="1418975" y="1750450"/>
            <a:ext cx="306600" cy="0"/>
          </a:xfrm>
          <a:prstGeom prst="straightConnector1">
            <a:avLst/>
          </a:prstGeom>
          <a:noFill/>
          <a:ln cap="flat" cmpd="sng" w="9525">
            <a:solidFill>
              <a:srgbClr val="FF0000"/>
            </a:solidFill>
            <a:prstDash val="solid"/>
            <a:round/>
            <a:headEnd len="med" w="med" type="none"/>
            <a:tailEnd len="med" w="med" type="triangle"/>
          </a:ln>
        </p:spPr>
      </p:cxnSp>
      <p:cxnSp>
        <p:nvCxnSpPr>
          <p:cNvPr id="1004" name="Google Shape;1004;p139"/>
          <p:cNvCxnSpPr>
            <a:stCxn id="1002" idx="3"/>
            <a:endCxn id="999" idx="1"/>
          </p:cNvCxnSpPr>
          <p:nvPr/>
        </p:nvCxnSpPr>
        <p:spPr>
          <a:xfrm>
            <a:off x="1418975" y="4172425"/>
            <a:ext cx="277800" cy="0"/>
          </a:xfrm>
          <a:prstGeom prst="straightConnector1">
            <a:avLst/>
          </a:prstGeom>
          <a:noFill/>
          <a:ln cap="flat" cmpd="sng" w="9525">
            <a:solidFill>
              <a:srgbClr val="00FF00"/>
            </a:solidFill>
            <a:prstDash val="solid"/>
            <a:round/>
            <a:headEnd len="med" w="med" type="none"/>
            <a:tailEnd len="med" w="med" type="triangle"/>
          </a:ln>
        </p:spPr>
      </p:cxnSp>
      <p:cxnSp>
        <p:nvCxnSpPr>
          <p:cNvPr id="1005" name="Google Shape;1005;p139"/>
          <p:cNvCxnSpPr>
            <a:endCxn id="998" idx="3"/>
          </p:cNvCxnSpPr>
          <p:nvPr/>
        </p:nvCxnSpPr>
        <p:spPr>
          <a:xfrm rot="10800000">
            <a:off x="2638800" y="3106825"/>
            <a:ext cx="4895100" cy="0"/>
          </a:xfrm>
          <a:prstGeom prst="straightConnector1">
            <a:avLst/>
          </a:prstGeom>
          <a:noFill/>
          <a:ln cap="flat" cmpd="sng" w="9525">
            <a:solidFill>
              <a:srgbClr val="FF9900"/>
            </a:solidFill>
            <a:prstDash val="solid"/>
            <a:round/>
            <a:headEnd len="med" w="med" type="none"/>
            <a:tailEnd len="med" w="med" type="triangle"/>
          </a:ln>
        </p:spPr>
      </p:cxnSp>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09" name="Shape 1009"/>
        <p:cNvGrpSpPr/>
        <p:nvPr/>
      </p:nvGrpSpPr>
      <p:grpSpPr>
        <a:xfrm>
          <a:off x="0" y="0"/>
          <a:ext cx="0" cy="0"/>
          <a:chOff x="0" y="0"/>
          <a:chExt cx="0" cy="0"/>
        </a:xfrm>
      </p:grpSpPr>
      <p:sp>
        <p:nvSpPr>
          <p:cNvPr id="1010" name="Google Shape;1010;p14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Sidecar Pattern</a:t>
            </a:r>
            <a:endParaRPr/>
          </a:p>
        </p:txBody>
      </p:sp>
      <p:sp>
        <p:nvSpPr>
          <p:cNvPr id="1011" name="Google Shape;1011;p14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A well designed container has one responsibility / runs one service.</a:t>
            </a:r>
            <a:endParaRPr/>
          </a:p>
          <a:p>
            <a:pPr indent="-342900" lvl="0" marL="457200" rtl="0" algn="l">
              <a:spcBef>
                <a:spcPts val="0"/>
              </a:spcBef>
              <a:spcAft>
                <a:spcPts val="0"/>
              </a:spcAft>
              <a:buSzPts val="1800"/>
              <a:buChar char="●"/>
            </a:pPr>
            <a:r>
              <a:rPr lang="en"/>
              <a:t>How do we handle scenarios where an important but otherwise unrelated service needs to run alongside a container’s service?</a:t>
            </a:r>
            <a:endParaRPr/>
          </a:p>
          <a:p>
            <a:pPr indent="-342900" lvl="0" marL="457200" rtl="0" algn="l">
              <a:spcBef>
                <a:spcPts val="0"/>
              </a:spcBef>
              <a:spcAft>
                <a:spcPts val="0"/>
              </a:spcAft>
              <a:buSzPts val="1800"/>
              <a:buChar char="●"/>
            </a:pPr>
            <a:r>
              <a:rPr lang="en"/>
              <a:t>For example, what if a web server also needed a service for handling log aggregation?</a:t>
            </a:r>
            <a:endParaRPr/>
          </a:p>
          <a:p>
            <a:pPr indent="-342900" lvl="0" marL="457200" rtl="0" algn="l">
              <a:spcBef>
                <a:spcPts val="0"/>
              </a:spcBef>
              <a:spcAft>
                <a:spcPts val="0"/>
              </a:spcAft>
              <a:buSzPts val="1800"/>
              <a:buChar char="●"/>
            </a:pPr>
            <a:r>
              <a:rPr lang="en"/>
              <a:t>We can use the sidecar pattern for this.</a:t>
            </a:r>
            <a:endParaRPr/>
          </a:p>
          <a:p>
            <a:pPr indent="-342900" lvl="0" marL="457200" rtl="0" algn="l">
              <a:spcBef>
                <a:spcPts val="0"/>
              </a:spcBef>
              <a:spcAft>
                <a:spcPts val="0"/>
              </a:spcAft>
              <a:buSzPts val="1800"/>
              <a:buChar char="●"/>
            </a:pPr>
            <a:r>
              <a:rPr lang="en"/>
              <a:t>Decouple services into separate containers but share pertinent data between containers via shared volumes.</a:t>
            </a:r>
            <a:endParaRPr/>
          </a:p>
          <a:p>
            <a:pPr indent="-342900" lvl="0" marL="457200" rtl="0" algn="l">
              <a:spcBef>
                <a:spcPts val="0"/>
              </a:spcBef>
              <a:spcAft>
                <a:spcPts val="0"/>
              </a:spcAft>
              <a:buSzPts val="1800"/>
              <a:buChar char="●"/>
            </a:pPr>
            <a:r>
              <a:rPr lang="en"/>
              <a:t>The web server can write logs as usual and the log aggregation container can have access to the logs via a shared volume.</a:t>
            </a:r>
            <a:endParaRPr/>
          </a:p>
        </p:txBody>
      </p:sp>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5" name="Shape 1015"/>
        <p:cNvGrpSpPr/>
        <p:nvPr/>
      </p:nvGrpSpPr>
      <p:grpSpPr>
        <a:xfrm>
          <a:off x="0" y="0"/>
          <a:ext cx="0" cy="0"/>
          <a:chOff x="0" y="0"/>
          <a:chExt cx="0" cy="0"/>
        </a:xfrm>
      </p:grpSpPr>
      <p:sp>
        <p:nvSpPr>
          <p:cNvPr id="1016" name="Google Shape;1016;p14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Worker Queue Pattern</a:t>
            </a:r>
            <a:endParaRPr/>
          </a:p>
        </p:txBody>
      </p:sp>
      <p:sp>
        <p:nvSpPr>
          <p:cNvPr id="1017" name="Google Shape;1017;p14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Containers lend themselves well to batch processing and the worker queue pattern leverages this.</a:t>
            </a:r>
            <a:endParaRPr/>
          </a:p>
          <a:p>
            <a:pPr indent="-342900" lvl="0" marL="457200" rtl="0" algn="l">
              <a:spcBef>
                <a:spcPts val="0"/>
              </a:spcBef>
              <a:spcAft>
                <a:spcPts val="0"/>
              </a:spcAft>
              <a:buSzPts val="1800"/>
              <a:buChar char="●"/>
            </a:pPr>
            <a:r>
              <a:rPr lang="en"/>
              <a:t>Design a “master” container that can ingest and delegate batch tasks to “worker” containers via a message queue system.</a:t>
            </a:r>
            <a:endParaRPr/>
          </a:p>
          <a:p>
            <a:pPr indent="-342900" lvl="0" marL="457200" rtl="0" algn="l">
              <a:spcBef>
                <a:spcPts val="0"/>
              </a:spcBef>
              <a:spcAft>
                <a:spcPts val="0"/>
              </a:spcAft>
              <a:buSzPts val="1800"/>
              <a:buChar char="●"/>
            </a:pPr>
            <a:r>
              <a:rPr lang="en"/>
              <a:t>Design “worker” containers that can easily be horizontally scaled and can operate independently of one another.</a:t>
            </a:r>
            <a:endParaRPr/>
          </a:p>
          <a:p>
            <a:pPr indent="-317500" lvl="1" marL="914400" rtl="0" algn="l">
              <a:spcBef>
                <a:spcPts val="0"/>
              </a:spcBef>
              <a:spcAft>
                <a:spcPts val="0"/>
              </a:spcAft>
              <a:buSzPts val="1400"/>
              <a:buChar char="○"/>
            </a:pPr>
            <a:r>
              <a:rPr lang="en">
                <a:latin typeface="Consolas"/>
                <a:ea typeface="Consolas"/>
                <a:cs typeface="Consolas"/>
                <a:sym typeface="Consolas"/>
              </a:rPr>
              <a:t>docker-compose</a:t>
            </a:r>
            <a:r>
              <a:rPr lang="en"/>
              <a:t> has the </a:t>
            </a:r>
            <a:r>
              <a:rPr lang="en">
                <a:latin typeface="Consolas"/>
                <a:ea typeface="Consolas"/>
                <a:cs typeface="Consolas"/>
                <a:sym typeface="Consolas"/>
              </a:rPr>
              <a:t>--scale</a:t>
            </a:r>
            <a:r>
              <a:rPr lang="en"/>
              <a:t> option to easily do this.</a:t>
            </a:r>
            <a:endParaRPr/>
          </a:p>
          <a:p>
            <a:pPr indent="-342900" lvl="0" marL="457200" rtl="0" algn="l">
              <a:spcBef>
                <a:spcPts val="0"/>
              </a:spcBef>
              <a:spcAft>
                <a:spcPts val="0"/>
              </a:spcAft>
              <a:buSzPts val="1800"/>
              <a:buChar char="●"/>
            </a:pPr>
            <a:r>
              <a:rPr lang="en"/>
              <a:t>“Worker” containers fetch batch tasks from the message queue and process them.</a:t>
            </a:r>
            <a:endParaRPr/>
          </a:p>
          <a:p>
            <a:pPr indent="-342900" lvl="0" marL="457200" rtl="0" algn="l">
              <a:spcBef>
                <a:spcPts val="0"/>
              </a:spcBef>
              <a:spcAft>
                <a:spcPts val="0"/>
              </a:spcAft>
              <a:buSzPts val="1800"/>
              <a:buChar char="●"/>
            </a:pPr>
            <a:r>
              <a:rPr lang="en"/>
              <a:t>Scale the number of “worker” containers based upon need.</a:t>
            </a:r>
            <a:endParaRPr/>
          </a:p>
        </p:txBody>
      </p:sp>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1" name="Shape 1021"/>
        <p:cNvGrpSpPr/>
        <p:nvPr/>
      </p:nvGrpSpPr>
      <p:grpSpPr>
        <a:xfrm>
          <a:off x="0" y="0"/>
          <a:ext cx="0" cy="0"/>
          <a:chOff x="0" y="0"/>
          <a:chExt cx="0" cy="0"/>
        </a:xfrm>
      </p:grpSpPr>
      <p:sp>
        <p:nvSpPr>
          <p:cNvPr id="1022" name="Google Shape;1022;p14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Docker and </a:t>
            </a:r>
            <a:r>
              <a:rPr lang="en"/>
              <a:t>Container Use Cases</a:t>
            </a:r>
            <a:endParaRPr/>
          </a:p>
        </p:txBody>
      </p:sp>
      <p:sp>
        <p:nvSpPr>
          <p:cNvPr id="1023" name="Google Shape;1023;p14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Docker and Containers lend themselves well to a variety of different use cases.</a:t>
            </a:r>
            <a:endParaRPr/>
          </a:p>
          <a:p>
            <a:pPr indent="-342900" lvl="0" marL="457200" rtl="0" algn="l">
              <a:spcBef>
                <a:spcPts val="0"/>
              </a:spcBef>
              <a:spcAft>
                <a:spcPts val="0"/>
              </a:spcAft>
              <a:buSzPts val="1800"/>
              <a:buChar char="●"/>
            </a:pPr>
            <a:r>
              <a:rPr lang="en"/>
              <a:t>A few good use cases:</a:t>
            </a:r>
            <a:endParaRPr/>
          </a:p>
          <a:p>
            <a:pPr indent="-317500" lvl="1" marL="914400" rtl="0" algn="l">
              <a:spcBef>
                <a:spcPts val="0"/>
              </a:spcBef>
              <a:spcAft>
                <a:spcPts val="0"/>
              </a:spcAft>
              <a:buSzPts val="1400"/>
              <a:buChar char="○"/>
            </a:pPr>
            <a:r>
              <a:rPr lang="en"/>
              <a:t>Reproducible</a:t>
            </a:r>
            <a:r>
              <a:rPr lang="en"/>
              <a:t> Development Environment</a:t>
            </a:r>
            <a:endParaRPr/>
          </a:p>
          <a:p>
            <a:pPr indent="-317500" lvl="1" marL="914400" rtl="0" algn="l">
              <a:spcBef>
                <a:spcPts val="0"/>
              </a:spcBef>
              <a:spcAft>
                <a:spcPts val="0"/>
              </a:spcAft>
              <a:buSzPts val="1400"/>
              <a:buChar char="○"/>
            </a:pPr>
            <a:r>
              <a:rPr lang="en"/>
              <a:t>Software Testing</a:t>
            </a:r>
            <a:endParaRPr/>
          </a:p>
          <a:p>
            <a:pPr indent="-317500" lvl="1" marL="914400" rtl="0" algn="l">
              <a:spcBef>
                <a:spcPts val="0"/>
              </a:spcBef>
              <a:spcAft>
                <a:spcPts val="0"/>
              </a:spcAft>
              <a:buSzPts val="1400"/>
              <a:buChar char="○"/>
            </a:pPr>
            <a:r>
              <a:rPr lang="en"/>
              <a:t>CI/CD</a:t>
            </a:r>
            <a:endParaRPr/>
          </a:p>
          <a:p>
            <a:pPr indent="-317500" lvl="1" marL="914400" rtl="0" algn="l">
              <a:spcBef>
                <a:spcPts val="0"/>
              </a:spcBef>
              <a:spcAft>
                <a:spcPts val="0"/>
              </a:spcAft>
              <a:buSzPts val="1400"/>
              <a:buChar char="○"/>
            </a:pPr>
            <a:r>
              <a:rPr lang="en"/>
              <a:t>Software/Application Packaging and Deployment</a:t>
            </a:r>
            <a:endParaRPr/>
          </a:p>
          <a:p>
            <a:pPr indent="-317500" lvl="1" marL="914400" rtl="0" algn="l">
              <a:spcBef>
                <a:spcPts val="0"/>
              </a:spcBef>
              <a:spcAft>
                <a:spcPts val="0"/>
              </a:spcAft>
              <a:buSzPts val="1400"/>
              <a:buChar char="○"/>
            </a:pPr>
            <a:r>
              <a:rPr lang="en"/>
              <a:t>Managing Diverse Codesets</a:t>
            </a:r>
            <a:endParaRPr/>
          </a:p>
          <a:p>
            <a:pPr indent="-317500" lvl="1" marL="914400" rtl="0" algn="l">
              <a:spcBef>
                <a:spcPts val="0"/>
              </a:spcBef>
              <a:spcAft>
                <a:spcPts val="0"/>
              </a:spcAft>
              <a:buSzPts val="1400"/>
              <a:buChar char="○"/>
            </a:pPr>
            <a:r>
              <a:rPr lang="en"/>
              <a:t>Managing Aging Applications</a:t>
            </a:r>
            <a:endParaRPr/>
          </a:p>
          <a:p>
            <a:pPr indent="-317500" lvl="1" marL="914400" rtl="0" algn="l">
              <a:spcBef>
                <a:spcPts val="0"/>
              </a:spcBef>
              <a:spcAft>
                <a:spcPts val="0"/>
              </a:spcAft>
              <a:buSzPts val="1400"/>
              <a:buChar char="○"/>
            </a:pPr>
            <a:r>
              <a:rPr lang="en"/>
              <a:t>Implementing Microservices and Distributed Systems</a:t>
            </a:r>
            <a:endParaRPr/>
          </a:p>
          <a:p>
            <a:pPr indent="-317500" lvl="1" marL="914400" rtl="0" algn="l">
              <a:spcBef>
                <a:spcPts val="0"/>
              </a:spcBef>
              <a:spcAft>
                <a:spcPts val="0"/>
              </a:spcAft>
              <a:buSzPts val="1400"/>
              <a:buChar char="○"/>
            </a:pPr>
            <a:r>
              <a:rPr lang="en"/>
              <a:t>Easing Application Migrations to the Cloud</a:t>
            </a:r>
            <a:endParaRPr/>
          </a:p>
        </p:txBody>
      </p:sp>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7" name="Shape 1027"/>
        <p:cNvGrpSpPr/>
        <p:nvPr/>
      </p:nvGrpSpPr>
      <p:grpSpPr>
        <a:xfrm>
          <a:off x="0" y="0"/>
          <a:ext cx="0" cy="0"/>
          <a:chOff x="0" y="0"/>
          <a:chExt cx="0" cy="0"/>
        </a:xfrm>
      </p:grpSpPr>
      <p:sp>
        <p:nvSpPr>
          <p:cNvPr id="1028" name="Google Shape;1028;p14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Development with Docker</a:t>
            </a:r>
            <a:endParaRPr/>
          </a:p>
        </p:txBody>
      </p:sp>
      <p:sp>
        <p:nvSpPr>
          <p:cNvPr id="1029" name="Google Shape;1029;p14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Docker containers make excellent development environments.</a:t>
            </a:r>
            <a:endParaRPr/>
          </a:p>
          <a:p>
            <a:pPr indent="-342900" lvl="0" marL="457200" rtl="0" algn="l">
              <a:spcBef>
                <a:spcPts val="0"/>
              </a:spcBef>
              <a:spcAft>
                <a:spcPts val="0"/>
              </a:spcAft>
              <a:buSzPts val="1800"/>
              <a:buChar char="●"/>
            </a:pPr>
            <a:r>
              <a:rPr lang="en"/>
              <a:t>Easy to setup an environment containing all of the tools and packages required to run development software and tests via a Dockerfile and version it along with your codeset.</a:t>
            </a:r>
            <a:endParaRPr/>
          </a:p>
          <a:p>
            <a:pPr indent="-342900" lvl="0" marL="457200" rtl="0" algn="l">
              <a:spcBef>
                <a:spcPts val="0"/>
              </a:spcBef>
              <a:spcAft>
                <a:spcPts val="0"/>
              </a:spcAft>
              <a:buSzPts val="1800"/>
              <a:buChar char="●"/>
            </a:pPr>
            <a:r>
              <a:rPr lang="en"/>
              <a:t>Developers just need to have Docker installed to get a development environment up and running. </a:t>
            </a:r>
            <a:endParaRPr/>
          </a:p>
          <a:p>
            <a:pPr indent="-342900" lvl="0" marL="457200" rtl="0" algn="l">
              <a:spcBef>
                <a:spcPts val="0"/>
              </a:spcBef>
              <a:spcAft>
                <a:spcPts val="0"/>
              </a:spcAft>
              <a:buSzPts val="1800"/>
              <a:buChar char="●"/>
            </a:pPr>
            <a:r>
              <a:rPr lang="en"/>
              <a:t>When you run the container, mount in your local copy of the codeset for testing inside the development environment.</a:t>
            </a:r>
            <a:endParaRPr/>
          </a:p>
          <a:p>
            <a:pPr indent="-342900" lvl="0" marL="457200" rtl="0" algn="l">
              <a:spcBef>
                <a:spcPts val="0"/>
              </a:spcBef>
              <a:spcAft>
                <a:spcPts val="0"/>
              </a:spcAft>
              <a:buSzPts val="1800"/>
              <a:buChar char="●"/>
            </a:pPr>
            <a:r>
              <a:rPr lang="en"/>
              <a:t>Helps to ensure consistency between development environments, minimize the “it works on my dev machine” issues.</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9" name="Shape 259"/>
        <p:cNvGrpSpPr/>
        <p:nvPr/>
      </p:nvGrpSpPr>
      <p:grpSpPr>
        <a:xfrm>
          <a:off x="0" y="0"/>
          <a:ext cx="0" cy="0"/>
          <a:chOff x="0" y="0"/>
          <a:chExt cx="0" cy="0"/>
        </a:xfrm>
      </p:grpSpPr>
      <p:sp>
        <p:nvSpPr>
          <p:cNvPr id="260" name="Google Shape;260;p3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Bottom Line</a:t>
            </a:r>
            <a:endParaRPr/>
          </a:p>
        </p:txBody>
      </p:sp>
      <p:sp>
        <p:nvSpPr>
          <p:cNvPr id="261" name="Google Shape;261;p36"/>
          <p:cNvSpPr txBox="1"/>
          <p:nvPr>
            <p:ph idx="1" type="body"/>
          </p:nvPr>
        </p:nvSpPr>
        <p:spPr>
          <a:xfrm>
            <a:off x="311700" y="1152475"/>
            <a:ext cx="8520600" cy="3722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Putting stuff into boxes makes it easier to manage and move around.</a:t>
            </a:r>
            <a:endParaRPr/>
          </a:p>
          <a:p>
            <a:pPr indent="-317500" lvl="1" marL="914400" rtl="0" algn="l">
              <a:spcBef>
                <a:spcPts val="0"/>
              </a:spcBef>
              <a:spcAft>
                <a:spcPts val="0"/>
              </a:spcAft>
              <a:buSzPts val="1400"/>
              <a:buChar char="○"/>
            </a:pPr>
            <a:r>
              <a:rPr lang="en"/>
              <a:t>You probably already knew that...</a:t>
            </a:r>
            <a:endParaRPr/>
          </a:p>
          <a:p>
            <a:pPr indent="-342900" lvl="0" marL="457200" rtl="0" algn="l">
              <a:spcBef>
                <a:spcPts val="0"/>
              </a:spcBef>
              <a:spcAft>
                <a:spcPts val="0"/>
              </a:spcAft>
              <a:buSzPts val="1800"/>
              <a:buChar char="●"/>
            </a:pPr>
            <a:r>
              <a:rPr lang="en"/>
              <a:t>Thinking about this beyond shipping containers, if you need more analogies:</a:t>
            </a:r>
            <a:endParaRPr/>
          </a:p>
          <a:p>
            <a:pPr indent="-317500" lvl="1" marL="914400" rtl="0" algn="l">
              <a:spcBef>
                <a:spcPts val="0"/>
              </a:spcBef>
              <a:spcAft>
                <a:spcPts val="0"/>
              </a:spcAft>
              <a:buSzPts val="1400"/>
              <a:buChar char="○"/>
            </a:pPr>
            <a:r>
              <a:rPr lang="en"/>
              <a:t>Moving Boxes</a:t>
            </a:r>
            <a:endParaRPr/>
          </a:p>
          <a:p>
            <a:pPr indent="-317500" lvl="1" marL="914400" rtl="0" algn="l">
              <a:spcBef>
                <a:spcPts val="0"/>
              </a:spcBef>
              <a:spcAft>
                <a:spcPts val="0"/>
              </a:spcAft>
              <a:buSzPts val="1400"/>
              <a:buChar char="○"/>
            </a:pPr>
            <a:r>
              <a:rPr lang="en"/>
              <a:t>Luggage</a:t>
            </a:r>
            <a:endParaRPr/>
          </a:p>
          <a:p>
            <a:pPr indent="-317500" lvl="1" marL="914400" rtl="0" algn="l">
              <a:spcBef>
                <a:spcPts val="0"/>
              </a:spcBef>
              <a:spcAft>
                <a:spcPts val="0"/>
              </a:spcAft>
              <a:buSzPts val="1400"/>
              <a:buChar char="○"/>
            </a:pPr>
            <a:r>
              <a:rPr lang="en"/>
              <a:t>Grocery bags</a:t>
            </a:r>
            <a:endParaRPr/>
          </a:p>
          <a:p>
            <a:pPr indent="-342900" lvl="0" marL="457200" rtl="0" algn="l">
              <a:spcBef>
                <a:spcPts val="0"/>
              </a:spcBef>
              <a:spcAft>
                <a:spcPts val="0"/>
              </a:spcAft>
              <a:buSzPts val="1800"/>
              <a:buChar char="●"/>
            </a:pPr>
            <a:r>
              <a:rPr lang="en"/>
              <a:t>A container is just an implementation of this same idea but for software and applications.</a:t>
            </a:r>
            <a:endParaRPr/>
          </a:p>
          <a:p>
            <a:pPr indent="-342900" lvl="0" marL="457200" rtl="0" algn="l">
              <a:spcBef>
                <a:spcPts val="0"/>
              </a:spcBef>
              <a:spcAft>
                <a:spcPts val="0"/>
              </a:spcAft>
              <a:buSzPts val="1800"/>
              <a:buChar char="●"/>
            </a:pPr>
            <a:r>
              <a:rPr lang="en"/>
              <a:t>The “stuff” in your container is all of your packages, libraries, files, scripts that you need to run an application.</a:t>
            </a:r>
            <a:endParaRPr/>
          </a:p>
          <a:p>
            <a:pPr indent="-342900" lvl="0" marL="457200" rtl="0" algn="l">
              <a:spcBef>
                <a:spcPts val="0"/>
              </a:spcBef>
              <a:spcAft>
                <a:spcPts val="0"/>
              </a:spcAft>
              <a:buSzPts val="1800"/>
              <a:buChar char="●"/>
            </a:pPr>
            <a:r>
              <a:rPr lang="en"/>
              <a:t>Once all of your “stuff” is in the container, it’s easy to move that container around and run it on different computers.</a:t>
            </a:r>
            <a:endParaRPr/>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3" name="Shape 1033"/>
        <p:cNvGrpSpPr/>
        <p:nvPr/>
      </p:nvGrpSpPr>
      <p:grpSpPr>
        <a:xfrm>
          <a:off x="0" y="0"/>
          <a:ext cx="0" cy="0"/>
          <a:chOff x="0" y="0"/>
          <a:chExt cx="0" cy="0"/>
        </a:xfrm>
      </p:grpSpPr>
      <p:sp>
        <p:nvSpPr>
          <p:cNvPr id="1034" name="Google Shape;1034;p14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Testing with Docker</a:t>
            </a:r>
            <a:endParaRPr/>
          </a:p>
        </p:txBody>
      </p:sp>
      <p:sp>
        <p:nvSpPr>
          <p:cNvPr id="1035" name="Google Shape;1035;p14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Along with development </a:t>
            </a:r>
            <a:r>
              <a:rPr lang="en"/>
              <a:t>environments</a:t>
            </a:r>
            <a:r>
              <a:rPr lang="en"/>
              <a:t>, Docker containers also make excellent environments for running tests.</a:t>
            </a:r>
            <a:endParaRPr/>
          </a:p>
          <a:p>
            <a:pPr indent="-342900" lvl="0" marL="457200" rtl="0" algn="l">
              <a:spcBef>
                <a:spcPts val="0"/>
              </a:spcBef>
              <a:spcAft>
                <a:spcPts val="0"/>
              </a:spcAft>
              <a:buSzPts val="1800"/>
              <a:buChar char="●"/>
            </a:pPr>
            <a:r>
              <a:rPr lang="en"/>
              <a:t>A development environment packaged as a Docker image for a set of software makes unit testing simple.</a:t>
            </a:r>
            <a:endParaRPr/>
          </a:p>
          <a:p>
            <a:pPr indent="-317500" lvl="1" marL="914400" rtl="0" algn="l">
              <a:spcBef>
                <a:spcPts val="0"/>
              </a:spcBef>
              <a:spcAft>
                <a:spcPts val="0"/>
              </a:spcAft>
              <a:buSzPts val="1400"/>
              <a:buChar char="○"/>
            </a:pPr>
            <a:r>
              <a:rPr lang="en"/>
              <a:t>Just include your unit testing framework and libraries in the development environment!</a:t>
            </a:r>
            <a:endParaRPr/>
          </a:p>
          <a:p>
            <a:pPr indent="-317500" lvl="1" marL="914400" rtl="0" algn="l">
              <a:spcBef>
                <a:spcPts val="0"/>
              </a:spcBef>
              <a:spcAft>
                <a:spcPts val="0"/>
              </a:spcAft>
              <a:buSzPts val="1400"/>
              <a:buChar char="○"/>
            </a:pPr>
            <a:r>
              <a:rPr lang="en"/>
              <a:t>Include a script or other command that can be used to easily run unit tests.</a:t>
            </a:r>
            <a:endParaRPr/>
          </a:p>
          <a:p>
            <a:pPr indent="-342900" lvl="0" marL="457200" rtl="0" algn="l">
              <a:spcBef>
                <a:spcPts val="0"/>
              </a:spcBef>
              <a:spcAft>
                <a:spcPts val="0"/>
              </a:spcAft>
              <a:buSzPts val="1800"/>
              <a:buChar char="●"/>
            </a:pPr>
            <a:r>
              <a:rPr lang="en"/>
              <a:t>Including a docker-compose.yml with your codeset makes it simple to spin up a complete application stack with your codeset. This makes functional and integration testing for your stack easier.</a:t>
            </a:r>
            <a:endParaRPr/>
          </a:p>
          <a:p>
            <a:pPr indent="-342900" lvl="0" marL="457200" rtl="0" algn="l">
              <a:spcBef>
                <a:spcPts val="0"/>
              </a:spcBef>
              <a:spcAft>
                <a:spcPts val="0"/>
              </a:spcAft>
              <a:buSzPts val="1800"/>
              <a:buChar char="●"/>
            </a:pPr>
            <a:r>
              <a:rPr lang="en"/>
              <a:t>Functional testing require custom tools? Put them in their own Docker image and run it alongside your stack!</a:t>
            </a:r>
            <a:endParaRPr/>
          </a:p>
        </p:txBody>
      </p:sp>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9" name="Shape 1039"/>
        <p:cNvGrpSpPr/>
        <p:nvPr/>
      </p:nvGrpSpPr>
      <p:grpSpPr>
        <a:xfrm>
          <a:off x="0" y="0"/>
          <a:ext cx="0" cy="0"/>
          <a:chOff x="0" y="0"/>
          <a:chExt cx="0" cy="0"/>
        </a:xfrm>
      </p:grpSpPr>
      <p:sp>
        <p:nvSpPr>
          <p:cNvPr id="1040" name="Google Shape;1040;p14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Software Packaging and Deployment with Docker</a:t>
            </a:r>
            <a:endParaRPr/>
          </a:p>
        </p:txBody>
      </p:sp>
      <p:sp>
        <p:nvSpPr>
          <p:cNvPr id="1041" name="Google Shape;1041;p145"/>
          <p:cNvSpPr txBox="1"/>
          <p:nvPr>
            <p:ph idx="1" type="body"/>
          </p:nvPr>
        </p:nvSpPr>
        <p:spPr>
          <a:xfrm>
            <a:off x="311700" y="1152475"/>
            <a:ext cx="8520600" cy="3729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Docker containers can be easily used as a packaging mechanism for software.</a:t>
            </a:r>
            <a:endParaRPr/>
          </a:p>
          <a:p>
            <a:pPr indent="-342900" lvl="0" marL="457200" rtl="0" algn="l">
              <a:spcBef>
                <a:spcPts val="0"/>
              </a:spcBef>
              <a:spcAft>
                <a:spcPts val="0"/>
              </a:spcAft>
              <a:buSzPts val="1800"/>
              <a:buChar char="●"/>
            </a:pPr>
            <a:r>
              <a:rPr lang="en"/>
              <a:t>The Dockerfile defines the OS, packages, libraries and runtime software needs.</a:t>
            </a:r>
            <a:endParaRPr/>
          </a:p>
          <a:p>
            <a:pPr indent="-342900" lvl="0" marL="457200" rtl="0" algn="l">
              <a:spcBef>
                <a:spcPts val="0"/>
              </a:spcBef>
              <a:spcAft>
                <a:spcPts val="0"/>
              </a:spcAft>
              <a:buSzPts val="1800"/>
              <a:buChar char="●"/>
            </a:pPr>
            <a:r>
              <a:rPr lang="en"/>
              <a:t>Complex software stacks can be easily and repeatedly deployed via docker-compose.</a:t>
            </a:r>
            <a:endParaRPr/>
          </a:p>
          <a:p>
            <a:pPr indent="-342900" lvl="0" marL="457200" rtl="0" algn="l">
              <a:spcBef>
                <a:spcPts val="0"/>
              </a:spcBef>
              <a:spcAft>
                <a:spcPts val="0"/>
              </a:spcAft>
              <a:buSzPts val="1800"/>
              <a:buChar char="●"/>
            </a:pPr>
            <a:r>
              <a:rPr lang="en"/>
              <a:t>Bundling your required packages with your software makes management of the software much simpler.</a:t>
            </a:r>
            <a:endParaRPr/>
          </a:p>
          <a:p>
            <a:pPr indent="-342900" lvl="0" marL="457200" rtl="0" algn="l">
              <a:spcBef>
                <a:spcPts val="0"/>
              </a:spcBef>
              <a:spcAft>
                <a:spcPts val="0"/>
              </a:spcAft>
              <a:buSzPts val="1800"/>
              <a:buChar char="●"/>
            </a:pPr>
            <a:r>
              <a:rPr lang="en"/>
              <a:t>The Dockerfile documents the software and deployment needs for your software.</a:t>
            </a:r>
            <a:endParaRPr/>
          </a:p>
          <a:p>
            <a:pPr indent="-342900" lvl="0" marL="457200" rtl="0" algn="l">
              <a:spcBef>
                <a:spcPts val="0"/>
              </a:spcBef>
              <a:spcAft>
                <a:spcPts val="0"/>
              </a:spcAft>
              <a:buSzPts val="1800"/>
              <a:buChar char="●"/>
            </a:pPr>
            <a:r>
              <a:rPr lang="en"/>
              <a:t>Helps to enable and drive DevOps practices. Involves developers with the packaging and hosting typically associated with system engineers. </a:t>
            </a:r>
            <a:endParaRPr/>
          </a:p>
        </p:txBody>
      </p:sp>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5" name="Shape 1045"/>
        <p:cNvGrpSpPr/>
        <p:nvPr/>
      </p:nvGrpSpPr>
      <p:grpSpPr>
        <a:xfrm>
          <a:off x="0" y="0"/>
          <a:ext cx="0" cy="0"/>
          <a:chOff x="0" y="0"/>
          <a:chExt cx="0" cy="0"/>
        </a:xfrm>
      </p:grpSpPr>
      <p:sp>
        <p:nvSpPr>
          <p:cNvPr id="1046" name="Google Shape;1046;p14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CI/CD with Docker</a:t>
            </a:r>
            <a:endParaRPr/>
          </a:p>
        </p:txBody>
      </p:sp>
      <p:sp>
        <p:nvSpPr>
          <p:cNvPr id="1047" name="Google Shape;1047;p146"/>
          <p:cNvSpPr txBox="1"/>
          <p:nvPr>
            <p:ph idx="1" type="body"/>
          </p:nvPr>
        </p:nvSpPr>
        <p:spPr>
          <a:xfrm>
            <a:off x="208150" y="1152475"/>
            <a:ext cx="5217300" cy="3660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When your software is packaged in a Docker image, it becomes very easy to deploy in CI/CD </a:t>
            </a:r>
            <a:r>
              <a:rPr lang="en"/>
              <a:t>environments for testing and other uses.</a:t>
            </a:r>
            <a:endParaRPr/>
          </a:p>
          <a:p>
            <a:pPr indent="-342900" lvl="0" marL="457200" rtl="0" algn="l">
              <a:spcBef>
                <a:spcPts val="0"/>
              </a:spcBef>
              <a:spcAft>
                <a:spcPts val="0"/>
              </a:spcAft>
              <a:buSzPts val="1800"/>
              <a:buChar char="●"/>
            </a:pPr>
            <a:r>
              <a:rPr lang="en"/>
              <a:t>Can spin up an entire application stack and run a variety of tests and other interactions against it in a completely automated fashion.</a:t>
            </a:r>
            <a:endParaRPr/>
          </a:p>
          <a:p>
            <a:pPr indent="-342900" lvl="0" marL="457200" rtl="0" algn="l">
              <a:spcBef>
                <a:spcPts val="0"/>
              </a:spcBef>
              <a:spcAft>
                <a:spcPts val="0"/>
              </a:spcAft>
              <a:buSzPts val="1800"/>
              <a:buChar char="●"/>
            </a:pPr>
            <a:r>
              <a:rPr lang="en"/>
              <a:t>No need for dedicated agents with specific sets of software installed for testing. Your agent just needs Docker and docker-compose.</a:t>
            </a:r>
            <a:endParaRPr/>
          </a:p>
        </p:txBody>
      </p:sp>
      <p:pic>
        <p:nvPicPr>
          <p:cNvPr id="1048" name="Google Shape;1048;p146"/>
          <p:cNvPicPr preferRelativeResize="0"/>
          <p:nvPr/>
        </p:nvPicPr>
        <p:blipFill>
          <a:blip r:embed="rId3">
            <a:alphaModFix/>
          </a:blip>
          <a:stretch>
            <a:fillRect/>
          </a:stretch>
        </p:blipFill>
        <p:spPr>
          <a:xfrm>
            <a:off x="5723650" y="1468938"/>
            <a:ext cx="3104200" cy="2205625"/>
          </a:xfrm>
          <a:prstGeom prst="rect">
            <a:avLst/>
          </a:prstGeom>
          <a:noFill/>
          <a:ln>
            <a:noFill/>
          </a:ln>
        </p:spPr>
      </p:pic>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2" name="Shape 1052"/>
        <p:cNvGrpSpPr/>
        <p:nvPr/>
      </p:nvGrpSpPr>
      <p:grpSpPr>
        <a:xfrm>
          <a:off x="0" y="0"/>
          <a:ext cx="0" cy="0"/>
          <a:chOff x="0" y="0"/>
          <a:chExt cx="0" cy="0"/>
        </a:xfrm>
      </p:grpSpPr>
      <p:sp>
        <p:nvSpPr>
          <p:cNvPr id="1053" name="Google Shape;1053;p14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Managing Diverse Codesets with Docker</a:t>
            </a:r>
            <a:endParaRPr/>
          </a:p>
        </p:txBody>
      </p:sp>
      <p:sp>
        <p:nvSpPr>
          <p:cNvPr id="1054" name="Google Shape;1054;p14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Since Docker containers are self-contained environments, containers make it simple to manage diverse codesets across a variety of languages.</a:t>
            </a:r>
            <a:endParaRPr/>
          </a:p>
          <a:p>
            <a:pPr indent="-342900" lvl="0" marL="457200" rtl="0" algn="l">
              <a:spcBef>
                <a:spcPts val="0"/>
              </a:spcBef>
              <a:spcAft>
                <a:spcPts val="0"/>
              </a:spcAft>
              <a:buSzPts val="1800"/>
              <a:buChar char="●"/>
            </a:pPr>
            <a:r>
              <a:rPr lang="en"/>
              <a:t>If a piece of software requires a certain language and/or other packages, just include them in the Docker image.</a:t>
            </a:r>
            <a:endParaRPr/>
          </a:p>
          <a:p>
            <a:pPr indent="-342900" lvl="0" marL="457200" rtl="0" algn="l">
              <a:spcBef>
                <a:spcPts val="0"/>
              </a:spcBef>
              <a:spcAft>
                <a:spcPts val="0"/>
              </a:spcAft>
              <a:buSzPts val="1800"/>
              <a:buChar char="●"/>
            </a:pPr>
            <a:r>
              <a:rPr lang="en"/>
              <a:t>Helps address the “If all you have is a hammer, everything looks like a nail.” issue.</a:t>
            </a:r>
            <a:endParaRPr/>
          </a:p>
          <a:p>
            <a:pPr indent="-342900" lvl="0" marL="457200" rtl="0" algn="l">
              <a:spcBef>
                <a:spcPts val="0"/>
              </a:spcBef>
              <a:spcAft>
                <a:spcPts val="0"/>
              </a:spcAft>
              <a:buSzPts val="1800"/>
              <a:buChar char="●"/>
            </a:pPr>
            <a:r>
              <a:rPr lang="en"/>
              <a:t>Lets you use the right tools and language for the job without having to worry about the underlying management of the software. </a:t>
            </a:r>
            <a:endParaRPr/>
          </a:p>
        </p:txBody>
      </p:sp>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8" name="Shape 1058"/>
        <p:cNvGrpSpPr/>
        <p:nvPr/>
      </p:nvGrpSpPr>
      <p:grpSpPr>
        <a:xfrm>
          <a:off x="0" y="0"/>
          <a:ext cx="0" cy="0"/>
          <a:chOff x="0" y="0"/>
          <a:chExt cx="0" cy="0"/>
        </a:xfrm>
      </p:grpSpPr>
      <p:sp>
        <p:nvSpPr>
          <p:cNvPr id="1059" name="Google Shape;1059;p14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Managing Aging Applications with Docker</a:t>
            </a:r>
            <a:endParaRPr/>
          </a:p>
        </p:txBody>
      </p:sp>
      <p:sp>
        <p:nvSpPr>
          <p:cNvPr id="1060" name="Google Shape;1060;p14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Docker makes it simple to provide customized environments for software and applications. This is especially useful for aging applications that may require a very particular set of older software to run.</a:t>
            </a:r>
            <a:endParaRPr/>
          </a:p>
          <a:p>
            <a:pPr indent="-342900" lvl="0" marL="457200" rtl="0" algn="l">
              <a:spcBef>
                <a:spcPts val="0"/>
              </a:spcBef>
              <a:spcAft>
                <a:spcPts val="0"/>
              </a:spcAft>
              <a:buSzPts val="1800"/>
              <a:buChar char="●"/>
            </a:pPr>
            <a:r>
              <a:rPr lang="en"/>
              <a:t>Place these aging apps in containers so you don’t need to maintain dedicated environments for running them.</a:t>
            </a:r>
            <a:endParaRPr/>
          </a:p>
          <a:p>
            <a:pPr indent="-342900" lvl="0" marL="457200" rtl="0" algn="l">
              <a:spcBef>
                <a:spcPts val="0"/>
              </a:spcBef>
              <a:spcAft>
                <a:spcPts val="0"/>
              </a:spcAft>
              <a:buSzPts val="1800"/>
              <a:buChar char="●"/>
            </a:pPr>
            <a:r>
              <a:rPr lang="en"/>
              <a:t>Don’t understand how an older app is deployed? It’s all defined in the Dockerfile!</a:t>
            </a:r>
            <a:endParaRPr/>
          </a:p>
          <a:p>
            <a:pPr indent="-342900" lvl="0" marL="457200" rtl="0" algn="l">
              <a:spcBef>
                <a:spcPts val="0"/>
              </a:spcBef>
              <a:spcAft>
                <a:spcPts val="0"/>
              </a:spcAft>
              <a:buSzPts val="1800"/>
              <a:buChar char="●"/>
            </a:pPr>
            <a:r>
              <a:rPr lang="en"/>
              <a:t>No need to hunt down the resources that originally deployed the application.</a:t>
            </a:r>
            <a:endParaRPr/>
          </a:p>
          <a:p>
            <a:pPr indent="-342900" lvl="0" marL="457200" rtl="0" algn="l">
              <a:spcBef>
                <a:spcPts val="0"/>
              </a:spcBef>
              <a:spcAft>
                <a:spcPts val="0"/>
              </a:spcAft>
              <a:buSzPts val="1800"/>
              <a:buChar char="●"/>
            </a:pPr>
            <a:r>
              <a:rPr lang="en"/>
              <a:t>When the application is EoL’d, just remove the container. The hardware it is running on is still useful for other applications.</a:t>
            </a:r>
            <a:endParaRPr/>
          </a:p>
        </p:txBody>
      </p:sp>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4" name="Shape 1064"/>
        <p:cNvGrpSpPr/>
        <p:nvPr/>
      </p:nvGrpSpPr>
      <p:grpSpPr>
        <a:xfrm>
          <a:off x="0" y="0"/>
          <a:ext cx="0" cy="0"/>
          <a:chOff x="0" y="0"/>
          <a:chExt cx="0" cy="0"/>
        </a:xfrm>
      </p:grpSpPr>
      <p:sp>
        <p:nvSpPr>
          <p:cNvPr id="1065" name="Google Shape;1065;p14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Microservices and Distributed Systems</a:t>
            </a:r>
            <a:endParaRPr/>
          </a:p>
        </p:txBody>
      </p:sp>
      <p:sp>
        <p:nvSpPr>
          <p:cNvPr id="1066" name="Google Shape;1066;p14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Well designed images that adhere to Docker best practices yield containers that are easily </a:t>
            </a:r>
            <a:r>
              <a:rPr lang="en"/>
              <a:t>scalable</a:t>
            </a:r>
            <a:r>
              <a:rPr lang="en"/>
              <a:t> and loosely coupled.</a:t>
            </a:r>
            <a:endParaRPr/>
          </a:p>
          <a:p>
            <a:pPr indent="-342900" lvl="0" marL="457200" rtl="0" algn="l">
              <a:spcBef>
                <a:spcPts val="0"/>
              </a:spcBef>
              <a:spcAft>
                <a:spcPts val="0"/>
              </a:spcAft>
              <a:buSzPts val="1800"/>
              <a:buChar char="●"/>
            </a:pPr>
            <a:r>
              <a:rPr lang="en"/>
              <a:t>These two features are key ingredients for a </a:t>
            </a:r>
            <a:r>
              <a:rPr lang="en"/>
              <a:t>distributed</a:t>
            </a:r>
            <a:r>
              <a:rPr lang="en"/>
              <a:t> systems.</a:t>
            </a:r>
            <a:endParaRPr/>
          </a:p>
          <a:p>
            <a:pPr indent="-342900" lvl="0" marL="457200" rtl="0" algn="l">
              <a:spcBef>
                <a:spcPts val="0"/>
              </a:spcBef>
              <a:spcAft>
                <a:spcPts val="0"/>
              </a:spcAft>
              <a:buSzPts val="1800"/>
              <a:buChar char="●"/>
            </a:pPr>
            <a:r>
              <a:rPr lang="en"/>
              <a:t>In effect, well designed containers </a:t>
            </a:r>
            <a:r>
              <a:rPr i="1" lang="en"/>
              <a:t>are</a:t>
            </a:r>
            <a:r>
              <a:rPr lang="en"/>
              <a:t> microservices and well designed container-based application stacks </a:t>
            </a:r>
            <a:r>
              <a:rPr i="1" lang="en"/>
              <a:t>are</a:t>
            </a:r>
            <a:r>
              <a:rPr lang="en"/>
              <a:t> </a:t>
            </a:r>
            <a:r>
              <a:rPr lang="en"/>
              <a:t>distributed</a:t>
            </a:r>
            <a:r>
              <a:rPr lang="en"/>
              <a:t> systems.</a:t>
            </a:r>
            <a:endParaRPr/>
          </a:p>
          <a:p>
            <a:pPr indent="-342900" lvl="0" marL="457200" rtl="0" algn="l">
              <a:spcBef>
                <a:spcPts val="0"/>
              </a:spcBef>
              <a:spcAft>
                <a:spcPts val="0"/>
              </a:spcAft>
              <a:buSzPts val="1800"/>
              <a:buChar char="●"/>
            </a:pPr>
            <a:r>
              <a:rPr lang="en"/>
              <a:t>If you have well designed containers and container stacks, the only other critical component for a complete distributed system is a means of container orchestration, such as Kubernetes or Docker Swarm.</a:t>
            </a:r>
            <a:endParaRPr/>
          </a:p>
        </p:txBody>
      </p:sp>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0" name="Shape 1070"/>
        <p:cNvGrpSpPr/>
        <p:nvPr/>
      </p:nvGrpSpPr>
      <p:grpSpPr>
        <a:xfrm>
          <a:off x="0" y="0"/>
          <a:ext cx="0" cy="0"/>
          <a:chOff x="0" y="0"/>
          <a:chExt cx="0" cy="0"/>
        </a:xfrm>
      </p:grpSpPr>
      <p:sp>
        <p:nvSpPr>
          <p:cNvPr id="1071" name="Google Shape;1071;p15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Cloud Migrations</a:t>
            </a:r>
            <a:endParaRPr/>
          </a:p>
        </p:txBody>
      </p:sp>
      <p:sp>
        <p:nvSpPr>
          <p:cNvPr id="1072" name="Google Shape;1072;p15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Docker containers are widely supported across a variety of cloud providers.</a:t>
            </a:r>
            <a:endParaRPr/>
          </a:p>
          <a:p>
            <a:pPr indent="-342900" lvl="0" marL="457200" rtl="0" algn="l">
              <a:spcBef>
                <a:spcPts val="0"/>
              </a:spcBef>
              <a:spcAft>
                <a:spcPts val="0"/>
              </a:spcAft>
              <a:buSzPts val="1800"/>
              <a:buChar char="●"/>
            </a:pPr>
            <a:r>
              <a:rPr lang="en"/>
              <a:t>This widespread support can be leveraged to ease application migrations to the cloud.</a:t>
            </a:r>
            <a:endParaRPr/>
          </a:p>
          <a:p>
            <a:pPr indent="-342900" lvl="0" marL="457200" rtl="0" algn="l">
              <a:spcBef>
                <a:spcPts val="0"/>
              </a:spcBef>
              <a:spcAft>
                <a:spcPts val="0"/>
              </a:spcAft>
              <a:buSzPts val="1800"/>
              <a:buChar char="●"/>
            </a:pPr>
            <a:r>
              <a:rPr lang="en"/>
              <a:t>Once you have your application containerized, it becomes simple to move this application to run in a cloud-based Docker environment or on cloud hosts running Docker.</a:t>
            </a:r>
            <a:endParaRPr/>
          </a:p>
        </p:txBody>
      </p:sp>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6" name="Shape 1076"/>
        <p:cNvGrpSpPr/>
        <p:nvPr/>
      </p:nvGrpSpPr>
      <p:grpSpPr>
        <a:xfrm>
          <a:off x="0" y="0"/>
          <a:ext cx="0" cy="0"/>
          <a:chOff x="0" y="0"/>
          <a:chExt cx="0" cy="0"/>
        </a:xfrm>
      </p:grpSpPr>
      <p:sp>
        <p:nvSpPr>
          <p:cNvPr id="1077" name="Google Shape;1077;p15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Container Orchestration beyond Docker-Compose</a:t>
            </a:r>
            <a:endParaRPr/>
          </a:p>
        </p:txBody>
      </p:sp>
      <p:sp>
        <p:nvSpPr>
          <p:cNvPr id="1078" name="Google Shape;1078;p15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Orchestrating large collections of containers across </a:t>
            </a:r>
            <a:r>
              <a:rPr lang="en"/>
              <a:t>multiple Docker hosts requires functionality beyond that offered by Docker-Compose.</a:t>
            </a:r>
            <a:r>
              <a:rPr lang="en"/>
              <a:t> </a:t>
            </a:r>
            <a:endParaRPr/>
          </a:p>
          <a:p>
            <a:pPr indent="-342900" lvl="0" marL="457200" rtl="0" algn="l">
              <a:spcBef>
                <a:spcPts val="0"/>
              </a:spcBef>
              <a:spcAft>
                <a:spcPts val="0"/>
              </a:spcAft>
              <a:buSzPts val="1800"/>
              <a:buChar char="●"/>
            </a:pPr>
            <a:r>
              <a:rPr lang="en"/>
              <a:t>There are a variety of container orchestration platforms that can be used to manage large collections of containers.</a:t>
            </a:r>
            <a:endParaRPr/>
          </a:p>
          <a:p>
            <a:pPr indent="-342900" lvl="0" marL="457200" rtl="0" algn="l">
              <a:spcBef>
                <a:spcPts val="0"/>
              </a:spcBef>
              <a:spcAft>
                <a:spcPts val="0"/>
              </a:spcAft>
              <a:buSzPts val="1800"/>
              <a:buChar char="●"/>
            </a:pPr>
            <a:r>
              <a:rPr lang="en"/>
              <a:t>Several Major Container Orchestration platforms:</a:t>
            </a:r>
            <a:endParaRPr/>
          </a:p>
          <a:p>
            <a:pPr indent="-317500" lvl="1" marL="914400" rtl="0" algn="l">
              <a:spcBef>
                <a:spcPts val="0"/>
              </a:spcBef>
              <a:spcAft>
                <a:spcPts val="0"/>
              </a:spcAft>
              <a:buSzPts val="1400"/>
              <a:buChar char="○"/>
            </a:pPr>
            <a:r>
              <a:rPr lang="en"/>
              <a:t>Kubernetes</a:t>
            </a:r>
            <a:endParaRPr/>
          </a:p>
          <a:p>
            <a:pPr indent="-317500" lvl="1" marL="914400" rtl="0" algn="l">
              <a:spcBef>
                <a:spcPts val="0"/>
              </a:spcBef>
              <a:spcAft>
                <a:spcPts val="0"/>
              </a:spcAft>
              <a:buSzPts val="1400"/>
              <a:buChar char="○"/>
            </a:pPr>
            <a:r>
              <a:rPr lang="en"/>
              <a:t>Docker Swarm</a:t>
            </a:r>
            <a:endParaRPr/>
          </a:p>
          <a:p>
            <a:pPr indent="-317500" lvl="1" marL="914400" rtl="0" algn="l">
              <a:spcBef>
                <a:spcPts val="0"/>
              </a:spcBef>
              <a:spcAft>
                <a:spcPts val="0"/>
              </a:spcAft>
              <a:buSzPts val="1400"/>
              <a:buChar char="○"/>
            </a:pPr>
            <a:r>
              <a:rPr lang="en"/>
              <a:t>Apache Mesos</a:t>
            </a:r>
            <a:endParaRPr/>
          </a:p>
        </p:txBody>
      </p:sp>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2" name="Shape 1082"/>
        <p:cNvGrpSpPr/>
        <p:nvPr/>
      </p:nvGrpSpPr>
      <p:grpSpPr>
        <a:xfrm>
          <a:off x="0" y="0"/>
          <a:ext cx="0" cy="0"/>
          <a:chOff x="0" y="0"/>
          <a:chExt cx="0" cy="0"/>
        </a:xfrm>
      </p:grpSpPr>
      <p:pic>
        <p:nvPicPr>
          <p:cNvPr id="1083" name="Google Shape;1083;p152"/>
          <p:cNvPicPr preferRelativeResize="0"/>
          <p:nvPr/>
        </p:nvPicPr>
        <p:blipFill>
          <a:blip r:embed="rId3">
            <a:alphaModFix/>
          </a:blip>
          <a:stretch>
            <a:fillRect/>
          </a:stretch>
        </p:blipFill>
        <p:spPr>
          <a:xfrm>
            <a:off x="4842000" y="1170125"/>
            <a:ext cx="4149600" cy="2334150"/>
          </a:xfrm>
          <a:prstGeom prst="rect">
            <a:avLst/>
          </a:prstGeom>
          <a:noFill/>
          <a:ln>
            <a:noFill/>
          </a:ln>
        </p:spPr>
      </p:pic>
      <p:sp>
        <p:nvSpPr>
          <p:cNvPr id="1084" name="Google Shape;1084;p15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Kubernetes</a:t>
            </a:r>
            <a:endParaRPr/>
          </a:p>
        </p:txBody>
      </p:sp>
      <p:sp>
        <p:nvSpPr>
          <p:cNvPr id="1085" name="Google Shape;1085;p152"/>
          <p:cNvSpPr txBox="1"/>
          <p:nvPr>
            <p:ph idx="1" type="body"/>
          </p:nvPr>
        </p:nvSpPr>
        <p:spPr>
          <a:xfrm>
            <a:off x="311700" y="1152475"/>
            <a:ext cx="4818300" cy="36465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Probably the most well known and adopted container orchestration platform.</a:t>
            </a:r>
            <a:endParaRPr/>
          </a:p>
          <a:p>
            <a:pPr indent="-342900" lvl="0" marL="457200" rtl="0" algn="l">
              <a:spcBef>
                <a:spcPts val="0"/>
              </a:spcBef>
              <a:spcAft>
                <a:spcPts val="0"/>
              </a:spcAft>
              <a:buSzPts val="1800"/>
              <a:buChar char="●"/>
            </a:pPr>
            <a:r>
              <a:rPr lang="en"/>
              <a:t>Open source.</a:t>
            </a:r>
            <a:endParaRPr/>
          </a:p>
          <a:p>
            <a:pPr indent="-342900" lvl="0" marL="457200" rtl="0" algn="l">
              <a:spcBef>
                <a:spcPts val="0"/>
              </a:spcBef>
              <a:spcAft>
                <a:spcPts val="0"/>
              </a:spcAft>
              <a:buSzPts val="1800"/>
              <a:buChar char="●"/>
            </a:pPr>
            <a:r>
              <a:rPr lang="en"/>
              <a:t>Developed by Google.</a:t>
            </a:r>
            <a:endParaRPr/>
          </a:p>
          <a:p>
            <a:pPr indent="-342900" lvl="0" marL="457200" rtl="0" algn="l">
              <a:spcBef>
                <a:spcPts val="0"/>
              </a:spcBef>
              <a:spcAft>
                <a:spcPts val="0"/>
              </a:spcAft>
              <a:buSzPts val="1800"/>
              <a:buChar char="●"/>
            </a:pPr>
            <a:r>
              <a:rPr lang="en"/>
              <a:t>Integrated with many cloud providers, including AWS, GCP and Azure.</a:t>
            </a:r>
            <a:endParaRPr/>
          </a:p>
          <a:p>
            <a:pPr indent="-342900" lvl="0" marL="457200" rtl="0" algn="l">
              <a:spcBef>
                <a:spcPts val="0"/>
              </a:spcBef>
              <a:spcAft>
                <a:spcPts val="0"/>
              </a:spcAft>
              <a:buSzPts val="1800"/>
              <a:buChar char="●"/>
            </a:pPr>
            <a:r>
              <a:rPr lang="en"/>
              <a:t>Can also be deployed on your own hardware.</a:t>
            </a:r>
            <a:endParaRPr/>
          </a:p>
          <a:p>
            <a:pPr indent="-342900" lvl="0" marL="457200" rtl="0" algn="l">
              <a:spcBef>
                <a:spcPts val="0"/>
              </a:spcBef>
              <a:spcAft>
                <a:spcPts val="0"/>
              </a:spcAft>
              <a:buSzPts val="1800"/>
              <a:buChar char="●"/>
            </a:pPr>
            <a:r>
              <a:rPr lang="en"/>
              <a:t>Highly customizable and complex.</a:t>
            </a:r>
            <a:endParaRPr/>
          </a:p>
          <a:p>
            <a:pPr indent="-342900" lvl="0" marL="457200" rtl="0" algn="l">
              <a:spcBef>
                <a:spcPts val="0"/>
              </a:spcBef>
              <a:spcAft>
                <a:spcPts val="0"/>
              </a:spcAft>
              <a:buSzPts val="1800"/>
              <a:buChar char="●"/>
            </a:pPr>
            <a:r>
              <a:rPr lang="en"/>
              <a:t>Steep learning curve.</a:t>
            </a:r>
            <a:endParaRPr/>
          </a:p>
        </p:txBody>
      </p:sp>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9" name="Shape 1089"/>
        <p:cNvGrpSpPr/>
        <p:nvPr/>
      </p:nvGrpSpPr>
      <p:grpSpPr>
        <a:xfrm>
          <a:off x="0" y="0"/>
          <a:ext cx="0" cy="0"/>
          <a:chOff x="0" y="0"/>
          <a:chExt cx="0" cy="0"/>
        </a:xfrm>
      </p:grpSpPr>
      <p:sp>
        <p:nvSpPr>
          <p:cNvPr id="1090" name="Google Shape;1090;p15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Docker Swarm</a:t>
            </a:r>
            <a:endParaRPr/>
          </a:p>
        </p:txBody>
      </p:sp>
      <p:sp>
        <p:nvSpPr>
          <p:cNvPr id="1091" name="Google Shape;1091;p153"/>
          <p:cNvSpPr txBox="1"/>
          <p:nvPr>
            <p:ph idx="1" type="body"/>
          </p:nvPr>
        </p:nvSpPr>
        <p:spPr>
          <a:xfrm>
            <a:off x="311700" y="1152475"/>
            <a:ext cx="54360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Integrated with Docker.</a:t>
            </a:r>
            <a:endParaRPr/>
          </a:p>
          <a:p>
            <a:pPr indent="-342900" lvl="0" marL="457200" rtl="0" algn="l">
              <a:spcBef>
                <a:spcPts val="0"/>
              </a:spcBef>
              <a:spcAft>
                <a:spcPts val="0"/>
              </a:spcAft>
              <a:buSzPts val="1800"/>
              <a:buChar char="●"/>
            </a:pPr>
            <a:r>
              <a:rPr lang="en"/>
              <a:t>Allows a group of Docker hosts to be joined into a cluster.</a:t>
            </a:r>
            <a:endParaRPr/>
          </a:p>
          <a:p>
            <a:pPr indent="-342900" lvl="0" marL="457200" rtl="0" algn="l">
              <a:spcBef>
                <a:spcPts val="0"/>
              </a:spcBef>
              <a:spcAft>
                <a:spcPts val="0"/>
              </a:spcAft>
              <a:buSzPts val="1800"/>
              <a:buChar char="●"/>
            </a:pPr>
            <a:r>
              <a:rPr lang="en"/>
              <a:t>Application stacks defined in docker-compose.yml files can be deployed into the swarm cluster via the </a:t>
            </a:r>
            <a:r>
              <a:rPr lang="en">
                <a:latin typeface="Consolas"/>
                <a:ea typeface="Consolas"/>
                <a:cs typeface="Consolas"/>
                <a:sym typeface="Consolas"/>
              </a:rPr>
              <a:t>docker stack</a:t>
            </a:r>
            <a:r>
              <a:rPr lang="en"/>
              <a:t> command set.</a:t>
            </a:r>
            <a:endParaRPr/>
          </a:p>
          <a:p>
            <a:pPr indent="-342900" lvl="0" marL="457200" rtl="0" algn="l">
              <a:spcBef>
                <a:spcPts val="0"/>
              </a:spcBef>
              <a:spcAft>
                <a:spcPts val="0"/>
              </a:spcAft>
              <a:buSzPts val="1800"/>
              <a:buChar char="●"/>
            </a:pPr>
            <a:r>
              <a:rPr lang="en"/>
              <a:t>Less of a learning curve than Kubernetes.</a:t>
            </a:r>
            <a:endParaRPr/>
          </a:p>
          <a:p>
            <a:pPr indent="-342900" lvl="0" marL="457200" rtl="0" algn="l">
              <a:spcBef>
                <a:spcPts val="0"/>
              </a:spcBef>
              <a:spcAft>
                <a:spcPts val="0"/>
              </a:spcAft>
              <a:buSzPts val="1800"/>
              <a:buChar char="●"/>
            </a:pPr>
            <a:r>
              <a:rPr lang="en"/>
              <a:t>Lets you leverage docker-compose.yml files you may already have in a more distributed fashion.</a:t>
            </a:r>
            <a:endParaRPr/>
          </a:p>
        </p:txBody>
      </p:sp>
      <p:pic>
        <p:nvPicPr>
          <p:cNvPr id="1092" name="Google Shape;1092;p153"/>
          <p:cNvPicPr preferRelativeResize="0"/>
          <p:nvPr/>
        </p:nvPicPr>
        <p:blipFill>
          <a:blip r:embed="rId3">
            <a:alphaModFix/>
          </a:blip>
          <a:stretch>
            <a:fillRect/>
          </a:stretch>
        </p:blipFill>
        <p:spPr>
          <a:xfrm>
            <a:off x="5979475" y="867575"/>
            <a:ext cx="2793110" cy="382097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5" name="Shape 265"/>
        <p:cNvGrpSpPr/>
        <p:nvPr/>
      </p:nvGrpSpPr>
      <p:grpSpPr>
        <a:xfrm>
          <a:off x="0" y="0"/>
          <a:ext cx="0" cy="0"/>
          <a:chOff x="0" y="0"/>
          <a:chExt cx="0" cy="0"/>
        </a:xfrm>
      </p:grpSpPr>
      <p:sp>
        <p:nvSpPr>
          <p:cNvPr id="266" name="Google Shape;266;p3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a Container? - A More Technical Answer</a:t>
            </a:r>
            <a:endParaRPr/>
          </a:p>
        </p:txBody>
      </p:sp>
      <p:sp>
        <p:nvSpPr>
          <p:cNvPr id="267" name="Google Shape;267;p37"/>
          <p:cNvSpPr txBox="1"/>
          <p:nvPr>
            <p:ph idx="1" type="body"/>
          </p:nvPr>
        </p:nvSpPr>
        <p:spPr>
          <a:xfrm>
            <a:off x="311700" y="1152475"/>
            <a:ext cx="8520600" cy="36351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A container is essentially a set of one or more processes that are isolated on a host.</a:t>
            </a:r>
            <a:endParaRPr/>
          </a:p>
          <a:p>
            <a:pPr indent="-342900" lvl="0" marL="457200" rtl="0" algn="l">
              <a:spcBef>
                <a:spcPts val="0"/>
              </a:spcBef>
              <a:spcAft>
                <a:spcPts val="0"/>
              </a:spcAft>
              <a:buSzPts val="1800"/>
              <a:buChar char="●"/>
            </a:pPr>
            <a:r>
              <a:rPr lang="en"/>
              <a:t>Containers “contain” processes and applications in such a way that they are isolated from the underlying host.</a:t>
            </a:r>
            <a:endParaRPr/>
          </a:p>
          <a:p>
            <a:pPr indent="-342900" lvl="0" marL="457200" rtl="0" algn="l">
              <a:spcBef>
                <a:spcPts val="0"/>
              </a:spcBef>
              <a:spcAft>
                <a:spcPts val="0"/>
              </a:spcAft>
              <a:buSzPts val="1800"/>
              <a:buChar char="●"/>
            </a:pPr>
            <a:r>
              <a:rPr lang="en"/>
              <a:t>Virtualized at the OS level. Shares the underlying host’s kernel with the host and all other containers on the host.</a:t>
            </a:r>
            <a:endParaRPr/>
          </a:p>
          <a:p>
            <a:pPr indent="-342900" lvl="0" marL="457200" rtl="0" algn="l">
              <a:spcBef>
                <a:spcPts val="0"/>
              </a:spcBef>
              <a:spcAft>
                <a:spcPts val="0"/>
              </a:spcAft>
              <a:buSzPts val="1800"/>
              <a:buChar char="●"/>
            </a:pPr>
            <a:r>
              <a:rPr lang="en"/>
              <a:t>Once built, the container itself can be treated and managed as a single, atomic unit.</a:t>
            </a:r>
            <a:endParaRPr/>
          </a:p>
        </p:txBody>
      </p:sp>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6" name="Shape 1096"/>
        <p:cNvGrpSpPr/>
        <p:nvPr/>
      </p:nvGrpSpPr>
      <p:grpSpPr>
        <a:xfrm>
          <a:off x="0" y="0"/>
          <a:ext cx="0" cy="0"/>
          <a:chOff x="0" y="0"/>
          <a:chExt cx="0" cy="0"/>
        </a:xfrm>
      </p:grpSpPr>
      <p:sp>
        <p:nvSpPr>
          <p:cNvPr id="1097" name="Google Shape;1097;p15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Apache Mesos</a:t>
            </a:r>
            <a:endParaRPr/>
          </a:p>
        </p:txBody>
      </p:sp>
      <p:sp>
        <p:nvSpPr>
          <p:cNvPr id="1098" name="Google Shape;1098;p154"/>
          <p:cNvSpPr txBox="1"/>
          <p:nvPr>
            <p:ph idx="1" type="body"/>
          </p:nvPr>
        </p:nvSpPr>
        <p:spPr>
          <a:xfrm>
            <a:off x="311700" y="1152475"/>
            <a:ext cx="45633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Developed by the Apache Foundation</a:t>
            </a:r>
            <a:endParaRPr/>
          </a:p>
          <a:p>
            <a:pPr indent="-342900" lvl="0" marL="457200" rtl="0" algn="l">
              <a:spcBef>
                <a:spcPts val="0"/>
              </a:spcBef>
              <a:spcAft>
                <a:spcPts val="0"/>
              </a:spcAft>
              <a:buSzPts val="1800"/>
              <a:buChar char="●"/>
            </a:pPr>
            <a:r>
              <a:rPr lang="en"/>
              <a:t>Open Source</a:t>
            </a:r>
            <a:endParaRPr/>
          </a:p>
          <a:p>
            <a:pPr indent="-342900" lvl="0" marL="457200" rtl="0" algn="l">
              <a:spcBef>
                <a:spcPts val="0"/>
              </a:spcBef>
              <a:spcAft>
                <a:spcPts val="0"/>
              </a:spcAft>
              <a:buSzPts val="1800"/>
              <a:buChar char="●"/>
            </a:pPr>
            <a:r>
              <a:rPr lang="en"/>
              <a:t>Larger in scope than Kubernetes or Docker Swarm.</a:t>
            </a:r>
            <a:endParaRPr/>
          </a:p>
          <a:p>
            <a:pPr indent="-342900" lvl="0" marL="457200" rtl="0" algn="l">
              <a:spcBef>
                <a:spcPts val="0"/>
              </a:spcBef>
              <a:spcAft>
                <a:spcPts val="0"/>
              </a:spcAft>
              <a:buSzPts val="1800"/>
              <a:buChar char="●"/>
            </a:pPr>
            <a:r>
              <a:rPr lang="en"/>
              <a:t>Aims to provide complete data center resource abstraction rather than just container orchestration.</a:t>
            </a:r>
            <a:endParaRPr/>
          </a:p>
          <a:p>
            <a:pPr indent="-342900" lvl="0" marL="457200" rtl="0" algn="l">
              <a:spcBef>
                <a:spcPts val="0"/>
              </a:spcBef>
              <a:spcAft>
                <a:spcPts val="0"/>
              </a:spcAft>
              <a:buSzPts val="1800"/>
              <a:buChar char="●"/>
            </a:pPr>
            <a:r>
              <a:rPr lang="en"/>
              <a:t>Steep learning curve.</a:t>
            </a:r>
            <a:endParaRPr/>
          </a:p>
          <a:p>
            <a:pPr indent="-342900" lvl="0" marL="457200" rtl="0" algn="l">
              <a:spcBef>
                <a:spcPts val="0"/>
              </a:spcBef>
              <a:spcAft>
                <a:spcPts val="0"/>
              </a:spcAft>
              <a:buSzPts val="1800"/>
              <a:buChar char="●"/>
            </a:pPr>
            <a:r>
              <a:rPr lang="en"/>
              <a:t>More complex to deploy than Kubernetes or Docker Swarm but offers more features.</a:t>
            </a:r>
            <a:endParaRPr/>
          </a:p>
        </p:txBody>
      </p:sp>
      <p:pic>
        <p:nvPicPr>
          <p:cNvPr id="1099" name="Google Shape;1099;p154"/>
          <p:cNvPicPr preferRelativeResize="0"/>
          <p:nvPr/>
        </p:nvPicPr>
        <p:blipFill>
          <a:blip r:embed="rId3">
            <a:alphaModFix/>
          </a:blip>
          <a:stretch>
            <a:fillRect/>
          </a:stretch>
        </p:blipFill>
        <p:spPr>
          <a:xfrm>
            <a:off x="4975625" y="2041200"/>
            <a:ext cx="3991875" cy="1380526"/>
          </a:xfrm>
          <a:prstGeom prst="rect">
            <a:avLst/>
          </a:prstGeom>
          <a:noFill/>
          <a:ln>
            <a:noFill/>
          </a:ln>
        </p:spPr>
      </p:pic>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3" name="Shape 1103"/>
        <p:cNvGrpSpPr/>
        <p:nvPr/>
      </p:nvGrpSpPr>
      <p:grpSpPr>
        <a:xfrm>
          <a:off x="0" y="0"/>
          <a:ext cx="0" cy="0"/>
          <a:chOff x="0" y="0"/>
          <a:chExt cx="0" cy="0"/>
        </a:xfrm>
      </p:grpSpPr>
      <p:sp>
        <p:nvSpPr>
          <p:cNvPr id="1104" name="Google Shape;1104;p15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Cloud Provider Container Services</a:t>
            </a:r>
            <a:endParaRPr/>
          </a:p>
        </p:txBody>
      </p:sp>
      <p:sp>
        <p:nvSpPr>
          <p:cNvPr id="1105" name="Google Shape;1105;p155"/>
          <p:cNvSpPr txBox="1"/>
          <p:nvPr>
            <p:ph idx="1" type="body"/>
          </p:nvPr>
        </p:nvSpPr>
        <p:spPr>
          <a:xfrm>
            <a:off x="311700" y="1076275"/>
            <a:ext cx="46302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Most major cloud providers have support for running Docker containers.</a:t>
            </a:r>
            <a:endParaRPr/>
          </a:p>
          <a:p>
            <a:pPr indent="-342900" lvl="0" marL="457200" rtl="0" algn="l">
              <a:spcBef>
                <a:spcPts val="0"/>
              </a:spcBef>
              <a:spcAft>
                <a:spcPts val="0"/>
              </a:spcAft>
              <a:buSzPts val="1800"/>
              <a:buChar char="●"/>
            </a:pPr>
            <a:r>
              <a:rPr lang="en"/>
              <a:t>AWS</a:t>
            </a:r>
            <a:endParaRPr/>
          </a:p>
          <a:p>
            <a:pPr indent="-317500" lvl="1" marL="914400" rtl="0" algn="l">
              <a:spcBef>
                <a:spcPts val="0"/>
              </a:spcBef>
              <a:spcAft>
                <a:spcPts val="0"/>
              </a:spcAft>
              <a:buSzPts val="1400"/>
              <a:buChar char="○"/>
            </a:pPr>
            <a:r>
              <a:rPr lang="en"/>
              <a:t>ECS (Elastic Container Service)</a:t>
            </a:r>
            <a:endParaRPr/>
          </a:p>
          <a:p>
            <a:pPr indent="-317500" lvl="1" marL="914400" rtl="0" algn="l">
              <a:spcBef>
                <a:spcPts val="0"/>
              </a:spcBef>
              <a:spcAft>
                <a:spcPts val="0"/>
              </a:spcAft>
              <a:buSzPts val="1400"/>
              <a:buChar char="○"/>
            </a:pPr>
            <a:r>
              <a:rPr lang="en"/>
              <a:t>ECR (Elastic Container Registry)</a:t>
            </a:r>
            <a:endParaRPr/>
          </a:p>
          <a:p>
            <a:pPr indent="-317500" lvl="1" marL="914400" rtl="0" algn="l">
              <a:spcBef>
                <a:spcPts val="0"/>
              </a:spcBef>
              <a:spcAft>
                <a:spcPts val="0"/>
              </a:spcAft>
              <a:buSzPts val="1400"/>
              <a:buChar char="○"/>
            </a:pPr>
            <a:r>
              <a:rPr lang="en"/>
              <a:t>EKS (Elastic Kubernetes Service)</a:t>
            </a:r>
            <a:endParaRPr/>
          </a:p>
          <a:p>
            <a:pPr indent="-317500" lvl="1" marL="914400" marR="0" rtl="0" algn="l">
              <a:lnSpc>
                <a:spcPct val="115000"/>
              </a:lnSpc>
              <a:spcBef>
                <a:spcPts val="0"/>
              </a:spcBef>
              <a:spcAft>
                <a:spcPts val="0"/>
              </a:spcAft>
              <a:buClr>
                <a:schemeClr val="dk2"/>
              </a:buClr>
              <a:buSzPts val="1400"/>
              <a:buFont typeface="Arial"/>
              <a:buChar char="○"/>
            </a:pPr>
            <a:r>
              <a:rPr lang="en"/>
              <a:t>Fargate</a:t>
            </a:r>
            <a:endParaRPr/>
          </a:p>
          <a:p>
            <a:pPr indent="-317500" lvl="0" marL="457200" marR="0" rtl="0" algn="l">
              <a:lnSpc>
                <a:spcPct val="115000"/>
              </a:lnSpc>
              <a:spcBef>
                <a:spcPts val="0"/>
              </a:spcBef>
              <a:spcAft>
                <a:spcPts val="0"/>
              </a:spcAft>
              <a:buClr>
                <a:schemeClr val="dk2"/>
              </a:buClr>
              <a:buSzPts val="1400"/>
              <a:buFont typeface="Arial"/>
              <a:buChar char="●"/>
            </a:pPr>
            <a:r>
              <a:rPr lang="en"/>
              <a:t>GCP</a:t>
            </a:r>
            <a:endParaRPr/>
          </a:p>
          <a:p>
            <a:pPr indent="-317500" lvl="1" marL="914400" marR="0" rtl="0" algn="l">
              <a:lnSpc>
                <a:spcPct val="115000"/>
              </a:lnSpc>
              <a:spcBef>
                <a:spcPts val="0"/>
              </a:spcBef>
              <a:spcAft>
                <a:spcPts val="0"/>
              </a:spcAft>
              <a:buSzPts val="1400"/>
              <a:buChar char="○"/>
            </a:pPr>
            <a:r>
              <a:rPr lang="en"/>
              <a:t>Run containers on GCE instances</a:t>
            </a:r>
            <a:endParaRPr/>
          </a:p>
          <a:p>
            <a:pPr indent="-317500" lvl="1" marL="914400" marR="0" rtl="0" algn="l">
              <a:lnSpc>
                <a:spcPct val="115000"/>
              </a:lnSpc>
              <a:spcBef>
                <a:spcPts val="0"/>
              </a:spcBef>
              <a:spcAft>
                <a:spcPts val="0"/>
              </a:spcAft>
              <a:buSzPts val="1400"/>
              <a:buChar char="○"/>
            </a:pPr>
            <a:r>
              <a:rPr lang="en"/>
              <a:t>GCR (Google Container Registry)</a:t>
            </a:r>
            <a:endParaRPr/>
          </a:p>
          <a:p>
            <a:pPr indent="-342900" lvl="0" marL="457200" rtl="0" algn="l">
              <a:spcBef>
                <a:spcPts val="0"/>
              </a:spcBef>
              <a:spcAft>
                <a:spcPts val="0"/>
              </a:spcAft>
              <a:buSzPts val="1800"/>
              <a:buChar char="●"/>
            </a:pPr>
            <a:r>
              <a:rPr lang="en"/>
              <a:t>Azure</a:t>
            </a:r>
            <a:endParaRPr/>
          </a:p>
          <a:p>
            <a:pPr indent="-317500" lvl="1" marL="914400" rtl="0" algn="l">
              <a:spcBef>
                <a:spcPts val="0"/>
              </a:spcBef>
              <a:spcAft>
                <a:spcPts val="0"/>
              </a:spcAft>
              <a:buSzPts val="1400"/>
              <a:buChar char="○"/>
            </a:pPr>
            <a:r>
              <a:rPr lang="en"/>
              <a:t>Azure Container Instances</a:t>
            </a:r>
            <a:endParaRPr/>
          </a:p>
          <a:p>
            <a:pPr indent="-317500" lvl="1" marL="914400" rtl="0" algn="l">
              <a:spcBef>
                <a:spcPts val="0"/>
              </a:spcBef>
              <a:spcAft>
                <a:spcPts val="0"/>
              </a:spcAft>
              <a:buSzPts val="1400"/>
              <a:buChar char="○"/>
            </a:pPr>
            <a:r>
              <a:rPr lang="en"/>
              <a:t>Azure Container Registry</a:t>
            </a:r>
            <a:endParaRPr/>
          </a:p>
        </p:txBody>
      </p:sp>
      <p:pic>
        <p:nvPicPr>
          <p:cNvPr id="1106" name="Google Shape;1106;p155"/>
          <p:cNvPicPr preferRelativeResize="0"/>
          <p:nvPr/>
        </p:nvPicPr>
        <p:blipFill>
          <a:blip r:embed="rId3">
            <a:alphaModFix/>
          </a:blip>
          <a:stretch>
            <a:fillRect/>
          </a:stretch>
        </p:blipFill>
        <p:spPr>
          <a:xfrm>
            <a:off x="5074925" y="1017725"/>
            <a:ext cx="3820975" cy="3820975"/>
          </a:xfrm>
          <a:prstGeom prst="rect">
            <a:avLst/>
          </a:prstGeom>
          <a:noFill/>
          <a:ln>
            <a:noFill/>
          </a:ln>
        </p:spPr>
      </p:pic>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0" name="Shape 1110"/>
        <p:cNvGrpSpPr/>
        <p:nvPr/>
      </p:nvGrpSpPr>
      <p:grpSpPr>
        <a:xfrm>
          <a:off x="0" y="0"/>
          <a:ext cx="0" cy="0"/>
          <a:chOff x="0" y="0"/>
          <a:chExt cx="0" cy="0"/>
        </a:xfrm>
      </p:grpSpPr>
      <p:sp>
        <p:nvSpPr>
          <p:cNvPr id="1111" name="Google Shape;1111;p15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Docker and AWS</a:t>
            </a:r>
            <a:endParaRPr/>
          </a:p>
        </p:txBody>
      </p:sp>
      <p:sp>
        <p:nvSpPr>
          <p:cNvPr id="1112" name="Google Shape;1112;p156"/>
          <p:cNvSpPr txBox="1"/>
          <p:nvPr>
            <p:ph idx="1" type="body"/>
          </p:nvPr>
        </p:nvSpPr>
        <p:spPr>
          <a:xfrm>
            <a:off x="311700" y="1152475"/>
            <a:ext cx="5154000" cy="3740400"/>
          </a:xfrm>
          <a:prstGeom prst="rect">
            <a:avLst/>
          </a:prstGeom>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chemeClr val="dk2"/>
              </a:buClr>
              <a:buSzPts val="1800"/>
              <a:buFont typeface="Arial"/>
              <a:buChar char="●"/>
            </a:pPr>
            <a:r>
              <a:rPr lang="en"/>
              <a:t>AWS has very robust support for containers. </a:t>
            </a:r>
            <a:endParaRPr/>
          </a:p>
          <a:p>
            <a:pPr indent="-342900" lvl="0" marL="457200" marR="0" rtl="0" algn="l">
              <a:lnSpc>
                <a:spcPct val="115000"/>
              </a:lnSpc>
              <a:spcBef>
                <a:spcPts val="0"/>
              </a:spcBef>
              <a:spcAft>
                <a:spcPts val="0"/>
              </a:spcAft>
              <a:buClr>
                <a:schemeClr val="dk2"/>
              </a:buClr>
              <a:buSzPts val="1800"/>
              <a:buFont typeface="Arial"/>
              <a:buChar char="●"/>
            </a:pPr>
            <a:r>
              <a:rPr lang="en"/>
              <a:t>ECS</a:t>
            </a:r>
            <a:endParaRPr/>
          </a:p>
          <a:p>
            <a:pPr indent="-317500" lvl="1" marL="914400" marR="0" rtl="0" algn="l">
              <a:lnSpc>
                <a:spcPct val="115000"/>
              </a:lnSpc>
              <a:spcBef>
                <a:spcPts val="0"/>
              </a:spcBef>
              <a:spcAft>
                <a:spcPts val="0"/>
              </a:spcAft>
              <a:buSzPts val="1400"/>
              <a:buChar char="○"/>
            </a:pPr>
            <a:r>
              <a:rPr lang="en"/>
              <a:t>AWS container orchestration service.</a:t>
            </a:r>
            <a:endParaRPr/>
          </a:p>
          <a:p>
            <a:pPr indent="-342900" lvl="0" marL="457200" marR="0" rtl="0" algn="l">
              <a:lnSpc>
                <a:spcPct val="115000"/>
              </a:lnSpc>
              <a:spcBef>
                <a:spcPts val="0"/>
              </a:spcBef>
              <a:spcAft>
                <a:spcPts val="0"/>
              </a:spcAft>
              <a:buSzPts val="1800"/>
              <a:buChar char="●"/>
            </a:pPr>
            <a:r>
              <a:rPr lang="en"/>
              <a:t>ECR</a:t>
            </a:r>
            <a:endParaRPr/>
          </a:p>
          <a:p>
            <a:pPr indent="-317500" lvl="1" marL="914400" marR="0" rtl="0" algn="l">
              <a:lnSpc>
                <a:spcPct val="115000"/>
              </a:lnSpc>
              <a:spcBef>
                <a:spcPts val="0"/>
              </a:spcBef>
              <a:spcAft>
                <a:spcPts val="0"/>
              </a:spcAft>
              <a:buSzPts val="1400"/>
              <a:buChar char="○"/>
            </a:pPr>
            <a:r>
              <a:rPr lang="en"/>
              <a:t>AWS hosted Docker image registry</a:t>
            </a:r>
            <a:endParaRPr/>
          </a:p>
          <a:p>
            <a:pPr indent="-342900" lvl="0" marL="457200" marR="0" rtl="0" algn="l">
              <a:lnSpc>
                <a:spcPct val="115000"/>
              </a:lnSpc>
              <a:spcBef>
                <a:spcPts val="0"/>
              </a:spcBef>
              <a:spcAft>
                <a:spcPts val="0"/>
              </a:spcAft>
              <a:buSzPts val="1800"/>
              <a:buChar char="●"/>
            </a:pPr>
            <a:r>
              <a:rPr lang="en"/>
              <a:t>EKS</a:t>
            </a:r>
            <a:endParaRPr/>
          </a:p>
          <a:p>
            <a:pPr indent="-317500" lvl="1" marL="914400" marR="0" rtl="0" algn="l">
              <a:lnSpc>
                <a:spcPct val="115000"/>
              </a:lnSpc>
              <a:spcBef>
                <a:spcPts val="0"/>
              </a:spcBef>
              <a:spcAft>
                <a:spcPts val="0"/>
              </a:spcAft>
              <a:buSzPts val="1400"/>
              <a:buChar char="○"/>
            </a:pPr>
            <a:r>
              <a:rPr lang="en"/>
              <a:t>AWS hosted Kubernetes</a:t>
            </a:r>
            <a:endParaRPr/>
          </a:p>
          <a:p>
            <a:pPr indent="-342900" lvl="0" marL="457200" marR="0" rtl="0" algn="l">
              <a:lnSpc>
                <a:spcPct val="115000"/>
              </a:lnSpc>
              <a:spcBef>
                <a:spcPts val="0"/>
              </a:spcBef>
              <a:spcAft>
                <a:spcPts val="0"/>
              </a:spcAft>
              <a:buSzPts val="1800"/>
              <a:buChar char="●"/>
            </a:pPr>
            <a:r>
              <a:rPr lang="en"/>
              <a:t>Fargate</a:t>
            </a:r>
            <a:endParaRPr/>
          </a:p>
          <a:p>
            <a:pPr indent="-317500" lvl="1" marL="914400" marR="0" rtl="0" algn="l">
              <a:lnSpc>
                <a:spcPct val="115000"/>
              </a:lnSpc>
              <a:spcBef>
                <a:spcPts val="0"/>
              </a:spcBef>
              <a:spcAft>
                <a:spcPts val="0"/>
              </a:spcAft>
              <a:buSzPts val="1400"/>
              <a:buChar char="○"/>
            </a:pPr>
            <a:r>
              <a:rPr lang="en"/>
              <a:t>Allows you to run containers without supporting servers.</a:t>
            </a:r>
            <a:endParaRPr/>
          </a:p>
          <a:p>
            <a:pPr indent="-317500" lvl="1" marL="914400" marR="0" rtl="0" algn="l">
              <a:lnSpc>
                <a:spcPct val="115000"/>
              </a:lnSpc>
              <a:spcBef>
                <a:spcPts val="0"/>
              </a:spcBef>
              <a:spcAft>
                <a:spcPts val="0"/>
              </a:spcAft>
              <a:buSzPts val="1400"/>
              <a:buChar char="○"/>
            </a:pPr>
            <a:r>
              <a:rPr lang="en"/>
              <a:t>Used by ECS.</a:t>
            </a:r>
            <a:endParaRPr/>
          </a:p>
          <a:p>
            <a:pPr indent="0" lvl="0" marL="457200" rtl="0" algn="l">
              <a:spcBef>
                <a:spcPts val="1600"/>
              </a:spcBef>
              <a:spcAft>
                <a:spcPts val="1600"/>
              </a:spcAft>
              <a:buNone/>
            </a:pPr>
            <a:r>
              <a:t/>
            </a:r>
            <a:endParaRPr/>
          </a:p>
        </p:txBody>
      </p:sp>
      <p:grpSp>
        <p:nvGrpSpPr>
          <p:cNvPr id="1113" name="Google Shape;1113;p156"/>
          <p:cNvGrpSpPr/>
          <p:nvPr/>
        </p:nvGrpSpPr>
        <p:grpSpPr>
          <a:xfrm>
            <a:off x="5416500" y="1017725"/>
            <a:ext cx="3727499" cy="3509900"/>
            <a:chOff x="5371800" y="1334100"/>
            <a:chExt cx="3727499" cy="3509900"/>
          </a:xfrm>
        </p:grpSpPr>
        <p:pic>
          <p:nvPicPr>
            <p:cNvPr id="1114" name="Google Shape;1114;p156"/>
            <p:cNvPicPr preferRelativeResize="0"/>
            <p:nvPr/>
          </p:nvPicPr>
          <p:blipFill>
            <a:blip r:embed="rId3">
              <a:alphaModFix/>
            </a:blip>
            <a:stretch>
              <a:fillRect/>
            </a:stretch>
          </p:blipFill>
          <p:spPr>
            <a:xfrm>
              <a:off x="5496896" y="1376023"/>
              <a:ext cx="1576443" cy="1730072"/>
            </a:xfrm>
            <a:prstGeom prst="rect">
              <a:avLst/>
            </a:prstGeom>
            <a:noFill/>
            <a:ln>
              <a:noFill/>
            </a:ln>
          </p:spPr>
        </p:pic>
        <p:pic>
          <p:nvPicPr>
            <p:cNvPr id="1115" name="Google Shape;1115;p156"/>
            <p:cNvPicPr preferRelativeResize="0"/>
            <p:nvPr/>
          </p:nvPicPr>
          <p:blipFill rotWithShape="1">
            <a:blip r:embed="rId4">
              <a:alphaModFix/>
            </a:blip>
            <a:srcRect b="0" l="50079" r="0" t="0"/>
            <a:stretch/>
          </p:blipFill>
          <p:spPr>
            <a:xfrm>
              <a:off x="7506893" y="1334100"/>
              <a:ext cx="1503330" cy="1813916"/>
            </a:xfrm>
            <a:prstGeom prst="rect">
              <a:avLst/>
            </a:prstGeom>
            <a:noFill/>
            <a:ln>
              <a:noFill/>
            </a:ln>
          </p:spPr>
        </p:pic>
        <p:pic>
          <p:nvPicPr>
            <p:cNvPr id="1116" name="Google Shape;1116;p156"/>
            <p:cNvPicPr preferRelativeResize="0"/>
            <p:nvPr/>
          </p:nvPicPr>
          <p:blipFill>
            <a:blip r:embed="rId5">
              <a:alphaModFix/>
            </a:blip>
            <a:stretch>
              <a:fillRect/>
            </a:stretch>
          </p:blipFill>
          <p:spPr>
            <a:xfrm>
              <a:off x="5371800" y="3250316"/>
              <a:ext cx="1458891" cy="1593684"/>
            </a:xfrm>
            <a:prstGeom prst="rect">
              <a:avLst/>
            </a:prstGeom>
            <a:noFill/>
            <a:ln>
              <a:noFill/>
            </a:ln>
          </p:spPr>
        </p:pic>
        <p:pic>
          <p:nvPicPr>
            <p:cNvPr id="1117" name="Google Shape;1117;p156"/>
            <p:cNvPicPr preferRelativeResize="0"/>
            <p:nvPr/>
          </p:nvPicPr>
          <p:blipFill>
            <a:blip r:embed="rId6">
              <a:alphaModFix/>
            </a:blip>
            <a:stretch>
              <a:fillRect/>
            </a:stretch>
          </p:blipFill>
          <p:spPr>
            <a:xfrm>
              <a:off x="7043541" y="3556505"/>
              <a:ext cx="2055758" cy="981302"/>
            </a:xfrm>
            <a:prstGeom prst="rect">
              <a:avLst/>
            </a:prstGeom>
            <a:noFill/>
            <a:ln>
              <a:noFill/>
            </a:ln>
          </p:spPr>
        </p:pic>
      </p:grpSp>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1" name="Shape 1121"/>
        <p:cNvGrpSpPr/>
        <p:nvPr/>
      </p:nvGrpSpPr>
      <p:grpSpPr>
        <a:xfrm>
          <a:off x="0" y="0"/>
          <a:ext cx="0" cy="0"/>
          <a:chOff x="0" y="0"/>
          <a:chExt cx="0" cy="0"/>
        </a:xfrm>
      </p:grpSpPr>
      <p:sp>
        <p:nvSpPr>
          <p:cNvPr id="1122" name="Google Shape;1122;p15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Docker Success Stories - PayPal</a:t>
            </a:r>
            <a:endParaRPr/>
          </a:p>
        </p:txBody>
      </p:sp>
      <p:sp>
        <p:nvSpPr>
          <p:cNvPr id="1123" name="Google Shape;1123;p157"/>
          <p:cNvSpPr txBox="1"/>
          <p:nvPr>
            <p:ph idx="1" type="body"/>
          </p:nvPr>
        </p:nvSpPr>
        <p:spPr>
          <a:xfrm>
            <a:off x="311700" y="1152475"/>
            <a:ext cx="8520600" cy="36486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PayPal is an online money transfer platform.</a:t>
            </a:r>
            <a:endParaRPr/>
          </a:p>
          <a:p>
            <a:pPr indent="-342900" lvl="0" marL="457200" rtl="0" algn="l">
              <a:spcBef>
                <a:spcPts val="0"/>
              </a:spcBef>
              <a:spcAft>
                <a:spcPts val="0"/>
              </a:spcAft>
              <a:buSzPts val="1800"/>
              <a:buChar char="●"/>
            </a:pPr>
            <a:r>
              <a:rPr lang="en"/>
              <a:t>High volume, ~200 user payments per second across a variety of platforms (PayPal, Venmo, Braintree etc.)</a:t>
            </a:r>
            <a:endParaRPr/>
          </a:p>
          <a:p>
            <a:pPr indent="-342900" lvl="0" marL="457200" rtl="0" algn="l">
              <a:spcBef>
                <a:spcPts val="0"/>
              </a:spcBef>
              <a:spcAft>
                <a:spcPts val="0"/>
              </a:spcAft>
              <a:buSzPts val="1800"/>
              <a:buChar char="●"/>
            </a:pPr>
            <a:r>
              <a:rPr lang="en"/>
              <a:t>Maintaining different platforms across architectures and clouds was time consuming and managing uptime was difficult.</a:t>
            </a:r>
            <a:endParaRPr/>
          </a:p>
          <a:p>
            <a:pPr indent="-342900" lvl="0" marL="457200" rtl="0" algn="l">
              <a:spcBef>
                <a:spcPts val="0"/>
              </a:spcBef>
              <a:spcAft>
                <a:spcPts val="0"/>
              </a:spcAft>
              <a:buSzPts val="1800"/>
              <a:buChar char="●"/>
            </a:pPr>
            <a:r>
              <a:rPr lang="en"/>
              <a:t>Migrated 700+ applications to Docker Enterprise to enable a consistent operating platforms across cloud environments.</a:t>
            </a:r>
            <a:endParaRPr/>
          </a:p>
          <a:p>
            <a:pPr indent="-342900" lvl="0" marL="457200" rtl="0" algn="l">
              <a:spcBef>
                <a:spcPts val="0"/>
              </a:spcBef>
              <a:spcAft>
                <a:spcPts val="0"/>
              </a:spcAft>
              <a:buSzPts val="1800"/>
              <a:buChar char="●"/>
            </a:pPr>
            <a:r>
              <a:rPr lang="en"/>
              <a:t>Currently run over 200,000 containers as part of their production infrastructure.</a:t>
            </a:r>
            <a:endParaRPr/>
          </a:p>
          <a:p>
            <a:pPr indent="-342900" lvl="0" marL="457200" rtl="0" algn="l">
              <a:spcBef>
                <a:spcPts val="0"/>
              </a:spcBef>
              <a:spcAft>
                <a:spcPts val="0"/>
              </a:spcAft>
              <a:buSzPts val="1800"/>
              <a:buChar char="●"/>
            </a:pPr>
            <a:r>
              <a:rPr lang="en"/>
              <a:t>Achieved a 50% increase in productivity in building, testing and deploying applications via Docker</a:t>
            </a:r>
            <a:endParaRPr/>
          </a:p>
        </p:txBody>
      </p:sp>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7" name="Shape 1127"/>
        <p:cNvGrpSpPr/>
        <p:nvPr/>
      </p:nvGrpSpPr>
      <p:grpSpPr>
        <a:xfrm>
          <a:off x="0" y="0"/>
          <a:ext cx="0" cy="0"/>
          <a:chOff x="0" y="0"/>
          <a:chExt cx="0" cy="0"/>
        </a:xfrm>
      </p:grpSpPr>
      <p:sp>
        <p:nvSpPr>
          <p:cNvPr id="1128" name="Google Shape;1128;p15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Docker Success Stories - Cornell University</a:t>
            </a:r>
            <a:endParaRPr/>
          </a:p>
        </p:txBody>
      </p:sp>
      <p:sp>
        <p:nvSpPr>
          <p:cNvPr id="1129" name="Google Shape;1129;p15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Widely spread infrastructure and IT was difficult to coordinate, manage and support.</a:t>
            </a:r>
            <a:endParaRPr/>
          </a:p>
          <a:p>
            <a:pPr indent="-342900" lvl="0" marL="457200" rtl="0" algn="l">
              <a:spcBef>
                <a:spcPts val="0"/>
              </a:spcBef>
              <a:spcAft>
                <a:spcPts val="0"/>
              </a:spcAft>
              <a:buSzPts val="1800"/>
              <a:buChar char="●"/>
            </a:pPr>
            <a:r>
              <a:rPr lang="en"/>
              <a:t>Diverse applications could not be unified to one common platform nor moved into a cloud environment.</a:t>
            </a:r>
            <a:endParaRPr/>
          </a:p>
          <a:p>
            <a:pPr indent="-342900" lvl="0" marL="457200" rtl="0" algn="l">
              <a:spcBef>
                <a:spcPts val="0"/>
              </a:spcBef>
              <a:spcAft>
                <a:spcPts val="0"/>
              </a:spcAft>
              <a:buSzPts val="1800"/>
              <a:buChar char="●"/>
            </a:pPr>
            <a:r>
              <a:rPr lang="en"/>
              <a:t>Have migrated 49 applications to Docker containers and run more than 1000 containers on over 200 Docker Enterprise nodes in AWS.</a:t>
            </a:r>
            <a:endParaRPr/>
          </a:p>
          <a:p>
            <a:pPr indent="-342900" lvl="0" marL="457200" rtl="0" algn="l">
              <a:spcBef>
                <a:spcPts val="0"/>
              </a:spcBef>
              <a:spcAft>
                <a:spcPts val="0"/>
              </a:spcAft>
              <a:buSzPts val="1800"/>
              <a:buChar char="●"/>
            </a:pPr>
            <a:r>
              <a:rPr lang="en"/>
              <a:t>Docker helped to simplify their build processes and architecture, leading to 13x faster application deployments.</a:t>
            </a:r>
            <a:endParaRPr/>
          </a:p>
        </p:txBody>
      </p:sp>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33" name="Shape 1133"/>
        <p:cNvGrpSpPr/>
        <p:nvPr/>
      </p:nvGrpSpPr>
      <p:grpSpPr>
        <a:xfrm>
          <a:off x="0" y="0"/>
          <a:ext cx="0" cy="0"/>
          <a:chOff x="0" y="0"/>
          <a:chExt cx="0" cy="0"/>
        </a:xfrm>
      </p:grpSpPr>
      <p:sp>
        <p:nvSpPr>
          <p:cNvPr id="1134" name="Google Shape;1134;p15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Docker Success Stories - Indiana University</a:t>
            </a:r>
            <a:endParaRPr/>
          </a:p>
        </p:txBody>
      </p:sp>
      <p:sp>
        <p:nvSpPr>
          <p:cNvPr id="1135" name="Google Shape;1135;p15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Desired to accelerate their application development process and migrate their 150 current applications by eliminating manual deployment steps.</a:t>
            </a:r>
            <a:endParaRPr/>
          </a:p>
          <a:p>
            <a:pPr indent="-342900" lvl="0" marL="457200" rtl="0" algn="l">
              <a:spcBef>
                <a:spcPts val="0"/>
              </a:spcBef>
              <a:spcAft>
                <a:spcPts val="0"/>
              </a:spcAft>
              <a:buSzPts val="1800"/>
              <a:buChar char="●"/>
            </a:pPr>
            <a:r>
              <a:rPr lang="en"/>
              <a:t>Moved to adopt a microservices architecture.</a:t>
            </a:r>
            <a:endParaRPr/>
          </a:p>
          <a:p>
            <a:pPr indent="-342900" lvl="0" marL="457200" rtl="0" algn="l">
              <a:spcBef>
                <a:spcPts val="0"/>
              </a:spcBef>
              <a:spcAft>
                <a:spcPts val="0"/>
              </a:spcAft>
              <a:buSzPts val="1800"/>
              <a:buChar char="●"/>
            </a:pPr>
            <a:r>
              <a:rPr lang="en"/>
              <a:t>Switched to using Docker to deploy all of their existing applications and new application platforms</a:t>
            </a:r>
            <a:endParaRPr/>
          </a:p>
          <a:p>
            <a:pPr indent="-342900" lvl="0" marL="457200" rtl="0" algn="l">
              <a:spcBef>
                <a:spcPts val="0"/>
              </a:spcBef>
              <a:spcAft>
                <a:spcPts val="0"/>
              </a:spcAft>
              <a:buSzPts val="1800"/>
              <a:buChar char="●"/>
            </a:pPr>
            <a:r>
              <a:rPr lang="en"/>
              <a:t>Greatly improved their application packaging and deployment times by standardizing their application builds on Docker and eliminating manual steps needed to deploy and manage applications.</a:t>
            </a:r>
            <a:endParaRPr/>
          </a:p>
        </p:txBody>
      </p:sp>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39" name="Shape 1139"/>
        <p:cNvGrpSpPr/>
        <p:nvPr/>
      </p:nvGrpSpPr>
      <p:grpSpPr>
        <a:xfrm>
          <a:off x="0" y="0"/>
          <a:ext cx="0" cy="0"/>
          <a:chOff x="0" y="0"/>
          <a:chExt cx="0" cy="0"/>
        </a:xfrm>
      </p:grpSpPr>
      <p:sp>
        <p:nvSpPr>
          <p:cNvPr id="1140" name="Google Shape;1140;p16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References</a:t>
            </a:r>
            <a:endParaRPr/>
          </a:p>
        </p:txBody>
      </p:sp>
      <p:sp>
        <p:nvSpPr>
          <p:cNvPr id="1141" name="Google Shape;1141;p16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u="sng">
                <a:solidFill>
                  <a:schemeClr val="hlink"/>
                </a:solidFill>
                <a:hlinkClick r:id="rId3"/>
              </a:rPr>
              <a:t>Docker CLI Reference</a:t>
            </a:r>
            <a:endParaRPr/>
          </a:p>
          <a:p>
            <a:pPr indent="-342900" lvl="0" marL="457200" rtl="0" algn="l">
              <a:spcBef>
                <a:spcPts val="0"/>
              </a:spcBef>
              <a:spcAft>
                <a:spcPts val="0"/>
              </a:spcAft>
              <a:buSzPts val="1800"/>
              <a:buChar char="●"/>
            </a:pPr>
            <a:r>
              <a:rPr lang="en" u="sng">
                <a:solidFill>
                  <a:schemeClr val="hlink"/>
                </a:solidFill>
                <a:hlinkClick r:id="rId4"/>
              </a:rPr>
              <a:t>Dockerfile Reference</a:t>
            </a:r>
            <a:endParaRPr/>
          </a:p>
          <a:p>
            <a:pPr indent="-342900" lvl="0" marL="457200" rtl="0" algn="l">
              <a:spcBef>
                <a:spcPts val="0"/>
              </a:spcBef>
              <a:spcAft>
                <a:spcPts val="0"/>
              </a:spcAft>
              <a:buSzPts val="1800"/>
              <a:buChar char="●"/>
            </a:pPr>
            <a:r>
              <a:rPr lang="en" u="sng">
                <a:solidFill>
                  <a:schemeClr val="hlink"/>
                </a:solidFill>
                <a:hlinkClick r:id="rId5"/>
              </a:rPr>
              <a:t>PayPal Customer Story</a:t>
            </a:r>
            <a:endParaRPr/>
          </a:p>
          <a:p>
            <a:pPr indent="-342900" lvl="0" marL="457200" rtl="0" algn="l">
              <a:spcBef>
                <a:spcPts val="0"/>
              </a:spcBef>
              <a:spcAft>
                <a:spcPts val="0"/>
              </a:spcAft>
              <a:buSzPts val="1800"/>
              <a:buChar char="●"/>
            </a:pPr>
            <a:r>
              <a:rPr lang="en" u="sng">
                <a:solidFill>
                  <a:schemeClr val="hlink"/>
                </a:solidFill>
                <a:hlinkClick r:id="rId6"/>
              </a:rPr>
              <a:t>Cornell Customer Story</a:t>
            </a:r>
            <a:endParaRPr/>
          </a:p>
          <a:p>
            <a:pPr indent="-342900" lvl="0" marL="457200" rtl="0" algn="l">
              <a:spcBef>
                <a:spcPts val="0"/>
              </a:spcBef>
              <a:spcAft>
                <a:spcPts val="0"/>
              </a:spcAft>
              <a:buSzPts val="1800"/>
              <a:buChar char="●"/>
            </a:pPr>
            <a:r>
              <a:rPr lang="en" u="sng">
                <a:solidFill>
                  <a:schemeClr val="hlink"/>
                </a:solidFill>
                <a:hlinkClick r:id="rId7"/>
              </a:rPr>
              <a:t>Indiana University Customer Story</a:t>
            </a:r>
            <a:endParaRPr/>
          </a:p>
          <a:p>
            <a:pPr indent="-342900" lvl="0" marL="457200" rtl="0" algn="l">
              <a:spcBef>
                <a:spcPts val="0"/>
              </a:spcBef>
              <a:spcAft>
                <a:spcPts val="0"/>
              </a:spcAft>
              <a:buSzPts val="1800"/>
              <a:buChar char="●"/>
            </a:pPr>
            <a:r>
              <a:rPr lang="en" u="sng">
                <a:solidFill>
                  <a:schemeClr val="hlink"/>
                </a:solidFill>
                <a:hlinkClick r:id="rId8"/>
              </a:rPr>
              <a:t>AWS Docker Support</a:t>
            </a:r>
            <a:endParaRPr/>
          </a:p>
          <a:p>
            <a:pPr indent="-342900" lvl="0" marL="457200" rtl="0" algn="l">
              <a:spcBef>
                <a:spcPts val="0"/>
              </a:spcBef>
              <a:spcAft>
                <a:spcPts val="0"/>
              </a:spcAft>
              <a:buSzPts val="1800"/>
              <a:buChar char="●"/>
            </a:pPr>
            <a:r>
              <a:rPr lang="en" u="sng">
                <a:solidFill>
                  <a:schemeClr val="hlink"/>
                </a:solidFill>
                <a:hlinkClick r:id="rId9"/>
              </a:rPr>
              <a:t>Kubernetes</a:t>
            </a:r>
            <a:endParaRPr/>
          </a:p>
          <a:p>
            <a:pPr indent="-342900" lvl="0" marL="457200" rtl="0" algn="l">
              <a:spcBef>
                <a:spcPts val="0"/>
              </a:spcBef>
              <a:spcAft>
                <a:spcPts val="0"/>
              </a:spcAft>
              <a:buSzPts val="1800"/>
              <a:buChar char="●"/>
            </a:pPr>
            <a:r>
              <a:rPr lang="en" u="sng">
                <a:solidFill>
                  <a:schemeClr val="hlink"/>
                </a:solidFill>
                <a:hlinkClick r:id="rId10"/>
              </a:rPr>
              <a:t>Docker Swarm </a:t>
            </a:r>
            <a:endParaRPr/>
          </a:p>
          <a:p>
            <a:pPr indent="-342900" lvl="0" marL="457200" rtl="0" algn="l">
              <a:spcBef>
                <a:spcPts val="0"/>
              </a:spcBef>
              <a:spcAft>
                <a:spcPts val="0"/>
              </a:spcAft>
              <a:buSzPts val="1800"/>
              <a:buChar char="●"/>
            </a:pPr>
            <a:r>
              <a:rPr lang="en" u="sng">
                <a:solidFill>
                  <a:schemeClr val="hlink"/>
                </a:solidFill>
                <a:hlinkClick r:id="rId11"/>
              </a:rPr>
              <a:t>Apache Mesos</a:t>
            </a:r>
            <a:endParaRPr/>
          </a:p>
        </p:txBody>
      </p:sp>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5" name="Shape 1145"/>
        <p:cNvGrpSpPr/>
        <p:nvPr/>
      </p:nvGrpSpPr>
      <p:grpSpPr>
        <a:xfrm>
          <a:off x="0" y="0"/>
          <a:ext cx="0" cy="0"/>
          <a:chOff x="0" y="0"/>
          <a:chExt cx="0" cy="0"/>
        </a:xfrm>
      </p:grpSpPr>
      <p:pic>
        <p:nvPicPr>
          <p:cNvPr id="1146" name="Google Shape;1146;p161"/>
          <p:cNvPicPr preferRelativeResize="0"/>
          <p:nvPr/>
        </p:nvPicPr>
        <p:blipFill>
          <a:blip r:embed="rId3">
            <a:alphaModFix/>
          </a:blip>
          <a:stretch>
            <a:fillRect/>
          </a:stretch>
        </p:blipFill>
        <p:spPr>
          <a:xfrm>
            <a:off x="152400" y="152400"/>
            <a:ext cx="8839202" cy="2627207"/>
          </a:xfrm>
          <a:prstGeom prst="rect">
            <a:avLst/>
          </a:prstGeom>
          <a:noFill/>
          <a:ln>
            <a:noFill/>
          </a:ln>
        </p:spPr>
      </p:pic>
      <p:sp>
        <p:nvSpPr>
          <p:cNvPr id="1147" name="Google Shape;1147;p161"/>
          <p:cNvSpPr txBox="1"/>
          <p:nvPr/>
        </p:nvSpPr>
        <p:spPr>
          <a:xfrm>
            <a:off x="756400" y="3311350"/>
            <a:ext cx="7563900" cy="114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latin typeface="Comic Sans MS"/>
                <a:ea typeface="Comic Sans MS"/>
                <a:cs typeface="Comic Sans MS"/>
                <a:sym typeface="Comic Sans MS"/>
              </a:rPr>
              <a:t>Questions?</a:t>
            </a:r>
            <a:endParaRPr sz="4800">
              <a:latin typeface="Comic Sans MS"/>
              <a:ea typeface="Comic Sans MS"/>
              <a:cs typeface="Comic Sans MS"/>
              <a:sym typeface="Comic Sans MS"/>
            </a:endParaRPr>
          </a:p>
        </p:txBody>
      </p:sp>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1" name="Shape 1151"/>
        <p:cNvGrpSpPr/>
        <p:nvPr/>
      </p:nvGrpSpPr>
      <p:grpSpPr>
        <a:xfrm>
          <a:off x="0" y="0"/>
          <a:ext cx="0" cy="0"/>
          <a:chOff x="0" y="0"/>
          <a:chExt cx="0" cy="0"/>
        </a:xfrm>
      </p:grpSpPr>
      <p:pic>
        <p:nvPicPr>
          <p:cNvPr id="1152" name="Google Shape;1152;p162"/>
          <p:cNvPicPr preferRelativeResize="0"/>
          <p:nvPr/>
        </p:nvPicPr>
        <p:blipFill>
          <a:blip r:embed="rId3">
            <a:alphaModFix/>
          </a:blip>
          <a:stretch>
            <a:fillRect/>
          </a:stretch>
        </p:blipFill>
        <p:spPr>
          <a:xfrm>
            <a:off x="1345350" y="152400"/>
            <a:ext cx="5982940" cy="4838703"/>
          </a:xfrm>
          <a:prstGeom prst="rect">
            <a:avLst/>
          </a:prstGeom>
          <a:noFill/>
          <a:ln>
            <a:noFill/>
          </a:ln>
        </p:spPr>
      </p:pic>
      <p:sp>
        <p:nvSpPr>
          <p:cNvPr id="1153" name="Google Shape;1153;p162"/>
          <p:cNvSpPr txBox="1"/>
          <p:nvPr/>
        </p:nvSpPr>
        <p:spPr>
          <a:xfrm>
            <a:off x="2957850" y="411825"/>
            <a:ext cx="4840800" cy="1711800"/>
          </a:xfrm>
          <a:prstGeom prst="rect">
            <a:avLst/>
          </a:prstGeom>
          <a:solidFill>
            <a:schemeClr val="lt1"/>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latin typeface="Comic Sans MS"/>
                <a:ea typeface="Comic Sans MS"/>
                <a:cs typeface="Comic Sans MS"/>
                <a:sym typeface="Comic Sans MS"/>
              </a:rPr>
              <a:t>Thanks for Attending!</a:t>
            </a:r>
            <a:endParaRPr sz="4800">
              <a:latin typeface="Comic Sans MS"/>
              <a:ea typeface="Comic Sans MS"/>
              <a:cs typeface="Comic Sans MS"/>
              <a:sym typeface="Comic Sans MS"/>
            </a:endParaRPr>
          </a:p>
        </p:txBody>
      </p:sp>
      <p:sp>
        <p:nvSpPr>
          <p:cNvPr id="1154" name="Google Shape;1154;p162"/>
          <p:cNvSpPr/>
          <p:nvPr/>
        </p:nvSpPr>
        <p:spPr>
          <a:xfrm>
            <a:off x="5143025" y="1989175"/>
            <a:ext cx="1756500" cy="571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8" name="Shape 1158"/>
        <p:cNvGrpSpPr/>
        <p:nvPr/>
      </p:nvGrpSpPr>
      <p:grpSpPr>
        <a:xfrm>
          <a:off x="0" y="0"/>
          <a:ext cx="0" cy="0"/>
          <a:chOff x="0" y="0"/>
          <a:chExt cx="0" cy="0"/>
        </a:xfrm>
      </p:grpSpPr>
      <p:pic>
        <p:nvPicPr>
          <p:cNvPr id="1159" name="Google Shape;1159;p163"/>
          <p:cNvPicPr preferRelativeResize="0"/>
          <p:nvPr/>
        </p:nvPicPr>
        <p:blipFill>
          <a:blip r:embed="rId3">
            <a:alphaModFix/>
          </a:blip>
          <a:stretch>
            <a:fillRect/>
          </a:stretch>
        </p:blipFill>
        <p:spPr>
          <a:xfrm>
            <a:off x="1346191" y="38100"/>
            <a:ext cx="6451617" cy="50673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1" name="Shape 271"/>
        <p:cNvGrpSpPr/>
        <p:nvPr/>
      </p:nvGrpSpPr>
      <p:grpSpPr>
        <a:xfrm>
          <a:off x="0" y="0"/>
          <a:ext cx="0" cy="0"/>
          <a:chOff x="0" y="0"/>
          <a:chExt cx="0" cy="0"/>
        </a:xfrm>
      </p:grpSpPr>
      <p:sp>
        <p:nvSpPr>
          <p:cNvPr id="272" name="Google Shape;272;p3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Brief History of Containers</a:t>
            </a:r>
            <a:endParaRPr/>
          </a:p>
        </p:txBody>
      </p:sp>
      <p:sp>
        <p:nvSpPr>
          <p:cNvPr id="273" name="Google Shape;273;p38"/>
          <p:cNvSpPr txBox="1"/>
          <p:nvPr>
            <p:ph idx="1" type="body"/>
          </p:nvPr>
        </p:nvSpPr>
        <p:spPr>
          <a:xfrm>
            <a:off x="311700" y="1152475"/>
            <a:ext cx="8520600" cy="35961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Containers were not invented by Docker.</a:t>
            </a:r>
            <a:endParaRPr/>
          </a:p>
          <a:p>
            <a:pPr indent="-342900" lvl="0" marL="457200" rtl="0" algn="l">
              <a:spcBef>
                <a:spcPts val="0"/>
              </a:spcBef>
              <a:spcAft>
                <a:spcPts val="0"/>
              </a:spcAft>
              <a:buSzPts val="1800"/>
              <a:buChar char="●"/>
            </a:pPr>
            <a:r>
              <a:rPr lang="en"/>
              <a:t>Containers are not a new technology.</a:t>
            </a:r>
            <a:endParaRPr/>
          </a:p>
          <a:p>
            <a:pPr indent="-342900" lvl="0" marL="457200" rtl="0" algn="l">
              <a:spcBef>
                <a:spcPts val="0"/>
              </a:spcBef>
              <a:spcAft>
                <a:spcPts val="0"/>
              </a:spcAft>
              <a:buSzPts val="1800"/>
              <a:buChar char="●"/>
            </a:pPr>
            <a:r>
              <a:rPr lang="en"/>
              <a:t>The underlying technology still used by containers, </a:t>
            </a:r>
            <a:r>
              <a:rPr lang="en">
                <a:latin typeface="Consolas"/>
                <a:ea typeface="Consolas"/>
                <a:cs typeface="Consolas"/>
                <a:sym typeface="Consolas"/>
              </a:rPr>
              <a:t>chroot</a:t>
            </a:r>
            <a:r>
              <a:rPr lang="en"/>
              <a:t>, was introduced on Version 7 Unix in 1979!</a:t>
            </a:r>
            <a:endParaRPr/>
          </a:p>
          <a:p>
            <a:pPr indent="-342900" lvl="0" marL="457200" rtl="0" algn="l">
              <a:spcBef>
                <a:spcPts val="0"/>
              </a:spcBef>
              <a:spcAft>
                <a:spcPts val="0"/>
              </a:spcAft>
              <a:buSzPts val="1800"/>
              <a:buChar char="●"/>
            </a:pPr>
            <a:r>
              <a:rPr lang="en">
                <a:latin typeface="Consolas"/>
                <a:ea typeface="Consolas"/>
                <a:cs typeface="Consolas"/>
                <a:sym typeface="Consolas"/>
              </a:rPr>
              <a:t>chroot</a:t>
            </a:r>
            <a:r>
              <a:rPr lang="en"/>
              <a:t> allows you to change the apparent root directory for a running process and its children, which is very useful for process isolation.</a:t>
            </a:r>
            <a:endParaRPr/>
          </a:p>
          <a:p>
            <a:pPr indent="-342900" lvl="0" marL="457200" rtl="0" algn="l">
              <a:spcBef>
                <a:spcPts val="0"/>
              </a:spcBef>
              <a:spcAft>
                <a:spcPts val="0"/>
              </a:spcAft>
              <a:buSzPts val="1800"/>
              <a:buChar char="●"/>
            </a:pPr>
            <a:r>
              <a:rPr lang="en"/>
              <a:t>FreeBSD took </a:t>
            </a:r>
            <a:r>
              <a:rPr lang="en">
                <a:latin typeface="Consolas"/>
                <a:ea typeface="Consolas"/>
                <a:cs typeface="Consolas"/>
                <a:sym typeface="Consolas"/>
              </a:rPr>
              <a:t>chroot</a:t>
            </a:r>
            <a:r>
              <a:rPr lang="en"/>
              <a:t> and began using it for virtualization since around 2000, when the </a:t>
            </a:r>
            <a:r>
              <a:rPr lang="en">
                <a:latin typeface="Consolas"/>
                <a:ea typeface="Consolas"/>
                <a:cs typeface="Consolas"/>
                <a:sym typeface="Consolas"/>
              </a:rPr>
              <a:t>jail</a:t>
            </a:r>
            <a:r>
              <a:rPr lang="en"/>
              <a:t> command was introduced.</a:t>
            </a:r>
            <a:endParaRPr/>
          </a:p>
          <a:p>
            <a:pPr indent="-342900" lvl="0" marL="457200" rtl="0" algn="l">
              <a:spcBef>
                <a:spcPts val="0"/>
              </a:spcBef>
              <a:spcAft>
                <a:spcPts val="0"/>
              </a:spcAft>
              <a:buSzPts val="1800"/>
              <a:buChar char="●"/>
            </a:pPr>
            <a:r>
              <a:rPr lang="en">
                <a:latin typeface="Consolas"/>
                <a:ea typeface="Consolas"/>
                <a:cs typeface="Consolas"/>
                <a:sym typeface="Consolas"/>
              </a:rPr>
              <a:t>jail</a:t>
            </a:r>
            <a:r>
              <a:rPr lang="en"/>
              <a:t> allowed system admins to partition a FreeBSD system into isolated mini-systems that all share the same kernel called jails.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7" name="Shape 277"/>
        <p:cNvGrpSpPr/>
        <p:nvPr/>
      </p:nvGrpSpPr>
      <p:grpSpPr>
        <a:xfrm>
          <a:off x="0" y="0"/>
          <a:ext cx="0" cy="0"/>
          <a:chOff x="0" y="0"/>
          <a:chExt cx="0" cy="0"/>
        </a:xfrm>
      </p:grpSpPr>
      <p:sp>
        <p:nvSpPr>
          <p:cNvPr id="278" name="Google Shape;278;p3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Brief History of Containers Cont.</a:t>
            </a:r>
            <a:endParaRPr/>
          </a:p>
        </p:txBody>
      </p:sp>
      <p:sp>
        <p:nvSpPr>
          <p:cNvPr id="279" name="Google Shape;279;p3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Solaris included the capacity to deploy “zones” in 2004.</a:t>
            </a:r>
            <a:endParaRPr/>
          </a:p>
          <a:p>
            <a:pPr indent="-317500" lvl="1" marL="914400" rtl="0" algn="l">
              <a:spcBef>
                <a:spcPts val="0"/>
              </a:spcBef>
              <a:spcAft>
                <a:spcPts val="0"/>
              </a:spcAft>
              <a:buSzPts val="1400"/>
              <a:buChar char="○"/>
            </a:pPr>
            <a:r>
              <a:rPr lang="en"/>
              <a:t>“Zones” are very similar to FreeBSD jails.</a:t>
            </a:r>
            <a:endParaRPr/>
          </a:p>
          <a:p>
            <a:pPr indent="-317500" lvl="1" marL="914400" rtl="0" algn="l">
              <a:spcBef>
                <a:spcPts val="0"/>
              </a:spcBef>
              <a:spcAft>
                <a:spcPts val="0"/>
              </a:spcAft>
              <a:buSzPts val="1400"/>
              <a:buChar char="○"/>
            </a:pPr>
            <a:r>
              <a:rPr lang="en"/>
              <a:t>Could only make zones of the same Solaris version as the host or one version older.</a:t>
            </a:r>
            <a:endParaRPr/>
          </a:p>
          <a:p>
            <a:pPr indent="-317500" lvl="1" marL="914400" rtl="0" algn="l">
              <a:spcBef>
                <a:spcPts val="0"/>
              </a:spcBef>
              <a:spcAft>
                <a:spcPts val="0"/>
              </a:spcAft>
              <a:buSzPts val="1400"/>
              <a:buChar char="○"/>
            </a:pPr>
            <a:r>
              <a:rPr lang="en"/>
              <a:t>Forced the use needlessly weird zone-in-zone deployments.</a:t>
            </a:r>
            <a:endParaRPr/>
          </a:p>
          <a:p>
            <a:pPr indent="-342900" lvl="0" marL="457200" rtl="0" algn="l">
              <a:spcBef>
                <a:spcPts val="0"/>
              </a:spcBef>
              <a:spcAft>
                <a:spcPts val="0"/>
              </a:spcAft>
              <a:buSzPts val="1800"/>
              <a:buChar char="●"/>
            </a:pPr>
            <a:r>
              <a:rPr lang="en"/>
              <a:t>Cgroups were introduced to the Linux kernel in 2008 and would become a core technology that enables containers.</a:t>
            </a:r>
            <a:endParaRPr/>
          </a:p>
          <a:p>
            <a:pPr indent="-342900" lvl="0" marL="457200" rtl="0" algn="l">
              <a:spcBef>
                <a:spcPts val="0"/>
              </a:spcBef>
              <a:spcAft>
                <a:spcPts val="0"/>
              </a:spcAft>
              <a:buSzPts val="1800"/>
              <a:buChar char="●"/>
            </a:pPr>
            <a:r>
              <a:rPr lang="en"/>
              <a:t>The LXC (</a:t>
            </a:r>
            <a:r>
              <a:rPr b="1" lang="en"/>
              <a:t>L</a:t>
            </a:r>
            <a:r>
              <a:rPr lang="en"/>
              <a:t>inu</a:t>
            </a:r>
            <a:r>
              <a:rPr b="1" lang="en"/>
              <a:t>x</a:t>
            </a:r>
            <a:r>
              <a:rPr lang="en"/>
              <a:t> </a:t>
            </a:r>
            <a:r>
              <a:rPr b="1" lang="en"/>
              <a:t>C</a:t>
            </a:r>
            <a:r>
              <a:rPr lang="en"/>
              <a:t>ontainers) project was created shortly after the introduction of cgroups.</a:t>
            </a:r>
            <a:endParaRPr/>
          </a:p>
          <a:p>
            <a:pPr indent="-342900" lvl="0" marL="457200" rtl="0" algn="l">
              <a:spcBef>
                <a:spcPts val="0"/>
              </a:spcBef>
              <a:spcAft>
                <a:spcPts val="0"/>
              </a:spcAft>
              <a:buSzPts val="1800"/>
              <a:buChar char="●"/>
            </a:pPr>
            <a:r>
              <a:rPr lang="en"/>
              <a:t>These technologies tended to be difficult to use which hindered mainstream adoption of containers.</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3" name="Shape 283"/>
        <p:cNvGrpSpPr/>
        <p:nvPr/>
      </p:nvGrpSpPr>
      <p:grpSpPr>
        <a:xfrm>
          <a:off x="0" y="0"/>
          <a:ext cx="0" cy="0"/>
          <a:chOff x="0" y="0"/>
          <a:chExt cx="0" cy="0"/>
        </a:xfrm>
      </p:grpSpPr>
      <p:sp>
        <p:nvSpPr>
          <p:cNvPr id="284" name="Google Shape;284;p4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Why are containers popular now?</a:t>
            </a:r>
            <a:endParaRPr/>
          </a:p>
        </p:txBody>
      </p:sp>
      <p:sp>
        <p:nvSpPr>
          <p:cNvPr id="285" name="Google Shape;285;p40"/>
          <p:cNvSpPr txBox="1"/>
          <p:nvPr>
            <p:ph idx="1" type="body"/>
          </p:nvPr>
        </p:nvSpPr>
        <p:spPr>
          <a:xfrm>
            <a:off x="311700" y="1152475"/>
            <a:ext cx="8520600" cy="38835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If the underlying technology for containers has been around for awhile, why have they only really become popular in recent years?</a:t>
            </a:r>
            <a:endParaRPr/>
          </a:p>
          <a:p>
            <a:pPr indent="0" lvl="0" marL="0" rtl="0" algn="l">
              <a:spcBef>
                <a:spcPts val="1600"/>
              </a:spcBef>
              <a:spcAft>
                <a:spcPts val="0"/>
              </a:spcAft>
              <a:buNone/>
            </a:pPr>
            <a:r>
              <a:t/>
            </a:r>
            <a:endParaRPr/>
          </a:p>
          <a:p>
            <a:pPr indent="-342900" lvl="0" marL="457200" rtl="0" algn="l">
              <a:spcBef>
                <a:spcPts val="1600"/>
              </a:spcBef>
              <a:spcAft>
                <a:spcPts val="0"/>
              </a:spcAft>
              <a:buSzPts val="1800"/>
              <a:buChar char="●"/>
            </a:pPr>
            <a:r>
              <a:rPr lang="en"/>
              <a:t>Docker introduced tools that made working with containers simple. No specialized knowledge was required to get started with containers.</a:t>
            </a:r>
            <a:endParaRPr/>
          </a:p>
          <a:p>
            <a:pPr indent="-342900" lvl="0" marL="457200" rtl="0" algn="l">
              <a:spcBef>
                <a:spcPts val="0"/>
              </a:spcBef>
              <a:spcAft>
                <a:spcPts val="0"/>
              </a:spcAft>
              <a:buSzPts val="1800"/>
              <a:buChar char="●"/>
            </a:pPr>
            <a:r>
              <a:rPr lang="en"/>
              <a:t>Docker enabled cross-platform container support. Previously container implementations were closely tied to specific operating systems. </a:t>
            </a:r>
            <a:endParaRPr/>
          </a:p>
          <a:p>
            <a:pPr indent="-342900" lvl="0" marL="457200" rtl="0" algn="l">
              <a:spcBef>
                <a:spcPts val="0"/>
              </a:spcBef>
              <a:spcAft>
                <a:spcPts val="0"/>
              </a:spcAft>
              <a:buSzPts val="1800"/>
              <a:buChar char="●"/>
            </a:pPr>
            <a:r>
              <a:rPr lang="en"/>
              <a:t>Docker coincided with the rise of the DevOps movement. Docker made it easier for developers and admins to work together by using containers.</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9" name="Shape 289"/>
        <p:cNvGrpSpPr/>
        <p:nvPr/>
      </p:nvGrpSpPr>
      <p:grpSpPr>
        <a:xfrm>
          <a:off x="0" y="0"/>
          <a:ext cx="0" cy="0"/>
          <a:chOff x="0" y="0"/>
          <a:chExt cx="0" cy="0"/>
        </a:xfrm>
      </p:grpSpPr>
      <p:sp>
        <p:nvSpPr>
          <p:cNvPr id="290" name="Google Shape;290;p4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Why should I care about containers?</a:t>
            </a:r>
            <a:endParaRPr/>
          </a:p>
        </p:txBody>
      </p:sp>
      <p:sp>
        <p:nvSpPr>
          <p:cNvPr id="291" name="Google Shape;291;p4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Containers are quicker to deploy and simpler to manage than VMs</a:t>
            </a:r>
            <a:endParaRPr/>
          </a:p>
          <a:p>
            <a:pPr indent="-317500" lvl="1" marL="914400" rtl="0" algn="l">
              <a:spcBef>
                <a:spcPts val="0"/>
              </a:spcBef>
              <a:spcAft>
                <a:spcPts val="0"/>
              </a:spcAft>
              <a:buSzPts val="1400"/>
              <a:buChar char="○"/>
            </a:pPr>
            <a:r>
              <a:rPr lang="en"/>
              <a:t>Containers can be created from images in a few seconds with minimal overhead.</a:t>
            </a:r>
            <a:endParaRPr/>
          </a:p>
          <a:p>
            <a:pPr indent="-317500" lvl="1" marL="914400" rtl="0" algn="l">
              <a:spcBef>
                <a:spcPts val="0"/>
              </a:spcBef>
              <a:spcAft>
                <a:spcPts val="0"/>
              </a:spcAft>
              <a:buSzPts val="1400"/>
              <a:buChar char="○"/>
            </a:pPr>
            <a:r>
              <a:rPr lang="en"/>
              <a:t>The creation and maintenance of container images is much simpler than maintaining VM images.</a:t>
            </a:r>
            <a:endParaRPr/>
          </a:p>
          <a:p>
            <a:pPr indent="-317500" lvl="1" marL="914400" rtl="0" algn="l">
              <a:spcBef>
                <a:spcPts val="0"/>
              </a:spcBef>
              <a:spcAft>
                <a:spcPts val="0"/>
              </a:spcAft>
              <a:buSzPts val="1400"/>
              <a:buChar char="○"/>
            </a:pPr>
            <a:r>
              <a:rPr lang="en"/>
              <a:t>Container images are easily version controlled and hosted in image repositories.</a:t>
            </a:r>
            <a:endParaRPr/>
          </a:p>
          <a:p>
            <a:pPr indent="-317500" lvl="1" marL="914400" rtl="0" algn="l">
              <a:spcBef>
                <a:spcPts val="0"/>
              </a:spcBef>
              <a:spcAft>
                <a:spcPts val="0"/>
              </a:spcAft>
              <a:buSzPts val="1400"/>
              <a:buChar char="○"/>
            </a:pPr>
            <a:r>
              <a:rPr lang="en"/>
              <a:t>Containers can be run on physical servers, VMs or via a variety of cloud services.</a:t>
            </a:r>
            <a:endParaRPr/>
          </a:p>
          <a:p>
            <a:pPr indent="-317500" lvl="1" marL="914400" rtl="0" algn="l">
              <a:spcBef>
                <a:spcPts val="0"/>
              </a:spcBef>
              <a:spcAft>
                <a:spcPts val="0"/>
              </a:spcAft>
              <a:buSzPts val="1400"/>
              <a:buChar char="○"/>
            </a:pPr>
            <a:r>
              <a:rPr lang="en"/>
              <a:t>Container lifetime management is simpler than VMs. Containers are not designed to be manually patched and repaired by admins. If a container is broken, destroy the container, fix the image and redeploy.</a:t>
            </a:r>
            <a:endParaRPr/>
          </a:p>
          <a:p>
            <a:pPr indent="-317500" lvl="1" marL="914400" rtl="0" algn="l">
              <a:spcBef>
                <a:spcPts val="0"/>
              </a:spcBef>
              <a:spcAft>
                <a:spcPts val="0"/>
              </a:spcAft>
              <a:buSzPts val="1400"/>
              <a:buChar char="○"/>
            </a:pPr>
            <a:r>
              <a:rPr lang="en"/>
              <a:t>Containers have a smaller attack surface than VMs and tend to be more secure out of the box. They do not contain and utilize administrative tools that could be exploited.</a:t>
            </a:r>
            <a:endParaRPr/>
          </a:p>
          <a:p>
            <a:pPr indent="-317500" lvl="1" marL="914400" rtl="0" algn="l">
              <a:spcBef>
                <a:spcPts val="0"/>
              </a:spcBef>
              <a:spcAft>
                <a:spcPts val="0"/>
              </a:spcAft>
              <a:buSzPts val="1400"/>
              <a:buChar char="○"/>
            </a:pPr>
            <a:r>
              <a:rPr lang="en"/>
              <a:t>Containers allow you maximize your resource utilization. An single idle VM could run dozens of containers.</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5" name="Shape 295"/>
        <p:cNvGrpSpPr/>
        <p:nvPr/>
      </p:nvGrpSpPr>
      <p:grpSpPr>
        <a:xfrm>
          <a:off x="0" y="0"/>
          <a:ext cx="0" cy="0"/>
          <a:chOff x="0" y="0"/>
          <a:chExt cx="0" cy="0"/>
        </a:xfrm>
      </p:grpSpPr>
      <p:sp>
        <p:nvSpPr>
          <p:cNvPr id="296" name="Google Shape;296;p4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Why should I care about containers? Cont.</a:t>
            </a:r>
            <a:endParaRPr/>
          </a:p>
        </p:txBody>
      </p:sp>
      <p:sp>
        <p:nvSpPr>
          <p:cNvPr id="297" name="Google Shape;297;p4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Ease of Management</a:t>
            </a:r>
            <a:endParaRPr/>
          </a:p>
          <a:p>
            <a:pPr indent="-317500" lvl="1" marL="914400" rtl="0" algn="l">
              <a:spcBef>
                <a:spcPts val="0"/>
              </a:spcBef>
              <a:spcAft>
                <a:spcPts val="0"/>
              </a:spcAft>
              <a:buSzPts val="1400"/>
              <a:buChar char="○"/>
            </a:pPr>
            <a:r>
              <a:rPr lang="en"/>
              <a:t>Containers let you package up applications in a tidy, easy to manage “box”.</a:t>
            </a:r>
            <a:endParaRPr/>
          </a:p>
          <a:p>
            <a:pPr indent="-317500" lvl="1" marL="914400" rtl="0" algn="l">
              <a:spcBef>
                <a:spcPts val="0"/>
              </a:spcBef>
              <a:spcAft>
                <a:spcPts val="0"/>
              </a:spcAft>
              <a:buSzPts val="1400"/>
              <a:buChar char="○"/>
            </a:pPr>
            <a:r>
              <a:rPr lang="en"/>
              <a:t>Applications experts and developers are involved in the creation of your container images. Once the image is built, it’s simple to create as many container instances as you want.</a:t>
            </a:r>
            <a:endParaRPr/>
          </a:p>
          <a:p>
            <a:pPr indent="-317500" lvl="1" marL="914400" rtl="0" algn="l">
              <a:spcBef>
                <a:spcPts val="0"/>
              </a:spcBef>
              <a:spcAft>
                <a:spcPts val="0"/>
              </a:spcAft>
              <a:buSzPts val="1400"/>
              <a:buChar char="○"/>
            </a:pPr>
            <a:r>
              <a:rPr lang="en"/>
              <a:t>Management of the containers created from the image becomes simple. Admins don’t need to worry about package and software dependencies for the application in the container. All of those dependencies are already in the container!</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1" name="Shape 301"/>
        <p:cNvGrpSpPr/>
        <p:nvPr/>
      </p:nvGrpSpPr>
      <p:grpSpPr>
        <a:xfrm>
          <a:off x="0" y="0"/>
          <a:ext cx="0" cy="0"/>
          <a:chOff x="0" y="0"/>
          <a:chExt cx="0" cy="0"/>
        </a:xfrm>
      </p:grpSpPr>
      <p:sp>
        <p:nvSpPr>
          <p:cNvPr id="302" name="Google Shape;302;p4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Why should I care about containers? Cont.</a:t>
            </a:r>
            <a:endParaRPr/>
          </a:p>
        </p:txBody>
      </p:sp>
      <p:sp>
        <p:nvSpPr>
          <p:cNvPr id="303" name="Google Shape;303;p4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Containers allow for you to package an application once and then run it almost anywhere.</a:t>
            </a:r>
            <a:endParaRPr/>
          </a:p>
          <a:p>
            <a:pPr indent="-317500" lvl="1" marL="914400" rtl="0" algn="l">
              <a:spcBef>
                <a:spcPts val="0"/>
              </a:spcBef>
              <a:spcAft>
                <a:spcPts val="0"/>
              </a:spcAft>
              <a:buSzPts val="1400"/>
              <a:buChar char="○"/>
            </a:pPr>
            <a:r>
              <a:rPr lang="en"/>
              <a:t>All of the major cloud providers (AWS, GCP, Azure) have support for running containers in a variety of different ways.</a:t>
            </a:r>
            <a:endParaRPr/>
          </a:p>
          <a:p>
            <a:pPr indent="-317500" lvl="1" marL="914400" rtl="0" algn="l">
              <a:spcBef>
                <a:spcPts val="0"/>
              </a:spcBef>
              <a:spcAft>
                <a:spcPts val="0"/>
              </a:spcAft>
              <a:buSzPts val="1400"/>
              <a:buChar char="○"/>
            </a:pPr>
            <a:r>
              <a:rPr lang="en"/>
              <a:t>These integrations make it easy to use application containerization as a means of enabling the migration of applications to the cloud.</a:t>
            </a:r>
            <a:endParaRPr/>
          </a:p>
          <a:p>
            <a:pPr indent="-317500" lvl="1" marL="914400" rtl="0" algn="l">
              <a:spcBef>
                <a:spcPts val="0"/>
              </a:spcBef>
              <a:spcAft>
                <a:spcPts val="0"/>
              </a:spcAft>
              <a:buSzPts val="1400"/>
              <a:buChar char="○"/>
            </a:pPr>
            <a:r>
              <a:rPr lang="en"/>
              <a:t>Support from all major providers means your containers could feasibly be deployed across any major cloud platform and on-prim.</a:t>
            </a:r>
            <a:endParaRPr/>
          </a:p>
          <a:p>
            <a:pPr indent="-317500" lvl="1" marL="914400" rtl="0" algn="l">
              <a:spcBef>
                <a:spcPts val="0"/>
              </a:spcBef>
              <a:spcAft>
                <a:spcPts val="0"/>
              </a:spcAft>
              <a:buSzPts val="1400"/>
              <a:buChar char="○"/>
            </a:pPr>
            <a:r>
              <a:rPr lang="en"/>
              <a:t>Running </a:t>
            </a:r>
            <a:r>
              <a:rPr lang="en"/>
              <a:t>applications</a:t>
            </a:r>
            <a:r>
              <a:rPr lang="en"/>
              <a:t> in containers greatly reduces the need for </a:t>
            </a:r>
            <a:r>
              <a:rPr lang="en"/>
              <a:t>specialized</a:t>
            </a:r>
            <a:r>
              <a:rPr lang="en"/>
              <a:t> </a:t>
            </a:r>
            <a:r>
              <a:rPr lang="en"/>
              <a:t>infrastructure</a:t>
            </a:r>
            <a:r>
              <a:rPr lang="en"/>
              <a:t>. The container itself has all of the </a:t>
            </a:r>
            <a:r>
              <a:rPr lang="en"/>
              <a:t>prerequisite</a:t>
            </a:r>
            <a:r>
              <a:rPr lang="en"/>
              <a:t> packages and configuration an app needs.</a:t>
            </a:r>
            <a:endParaRPr/>
          </a:p>
          <a:p>
            <a:pPr indent="-317500" lvl="1" marL="914400" rtl="0" algn="l">
              <a:spcBef>
                <a:spcPts val="0"/>
              </a:spcBef>
              <a:spcAft>
                <a:spcPts val="0"/>
              </a:spcAft>
              <a:buSzPts val="1400"/>
              <a:buChar char="○"/>
            </a:pPr>
            <a:r>
              <a:rPr lang="en"/>
              <a:t>A container-centric approach drives </a:t>
            </a:r>
            <a:r>
              <a:rPr lang="en"/>
              <a:t>uniformity</a:t>
            </a:r>
            <a:r>
              <a:rPr lang="en"/>
              <a:t> in your infrastructure.</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4" name="Shape 184"/>
        <p:cNvGrpSpPr/>
        <p:nvPr/>
      </p:nvGrpSpPr>
      <p:grpSpPr>
        <a:xfrm>
          <a:off x="0" y="0"/>
          <a:ext cx="0" cy="0"/>
          <a:chOff x="0" y="0"/>
          <a:chExt cx="0" cy="0"/>
        </a:xfrm>
      </p:grpSpPr>
      <p:sp>
        <p:nvSpPr>
          <p:cNvPr id="185" name="Google Shape;185;p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Presentation Outline</a:t>
            </a:r>
            <a:endParaRPr/>
          </a:p>
        </p:txBody>
      </p:sp>
      <p:sp>
        <p:nvSpPr>
          <p:cNvPr id="186" name="Google Shape;186;p2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Morning</a:t>
            </a:r>
            <a:endParaRPr/>
          </a:p>
          <a:p>
            <a:pPr indent="-317500" lvl="1" marL="914400" rtl="0" algn="l">
              <a:spcBef>
                <a:spcPts val="0"/>
              </a:spcBef>
              <a:spcAft>
                <a:spcPts val="0"/>
              </a:spcAft>
              <a:buSzPts val="1400"/>
              <a:buChar char="○"/>
            </a:pPr>
            <a:r>
              <a:rPr lang="en"/>
              <a:t>Introductions</a:t>
            </a:r>
            <a:endParaRPr/>
          </a:p>
          <a:p>
            <a:pPr indent="-317500" lvl="1" marL="914400" rtl="0" algn="l">
              <a:spcBef>
                <a:spcPts val="0"/>
              </a:spcBef>
              <a:spcAft>
                <a:spcPts val="0"/>
              </a:spcAft>
              <a:buSzPts val="1400"/>
              <a:buChar char="○"/>
            </a:pPr>
            <a:r>
              <a:rPr lang="en"/>
              <a:t>Session 1: Introduction to Containers and Docker</a:t>
            </a:r>
            <a:endParaRPr/>
          </a:p>
          <a:p>
            <a:pPr indent="-317500" lvl="1" marL="914400" rtl="0" algn="l">
              <a:spcBef>
                <a:spcPts val="0"/>
              </a:spcBef>
              <a:spcAft>
                <a:spcPts val="0"/>
              </a:spcAft>
              <a:buSzPts val="1400"/>
              <a:buChar char="○"/>
            </a:pPr>
            <a:r>
              <a:rPr lang="en"/>
              <a:t>Break</a:t>
            </a:r>
            <a:endParaRPr/>
          </a:p>
          <a:p>
            <a:pPr indent="-317500" lvl="1" marL="914400" rtl="0" algn="l">
              <a:spcBef>
                <a:spcPts val="0"/>
              </a:spcBef>
              <a:spcAft>
                <a:spcPts val="0"/>
              </a:spcAft>
              <a:buSzPts val="1400"/>
              <a:buChar char="○"/>
            </a:pPr>
            <a:r>
              <a:rPr lang="en"/>
              <a:t>Session 2: A Technical Overview of Docker</a:t>
            </a:r>
            <a:endParaRPr/>
          </a:p>
          <a:p>
            <a:pPr indent="-317500" lvl="1" marL="914400" rtl="0" algn="l">
              <a:spcBef>
                <a:spcPts val="0"/>
              </a:spcBef>
              <a:spcAft>
                <a:spcPts val="0"/>
              </a:spcAft>
              <a:buSzPts val="1400"/>
              <a:buChar char="○"/>
            </a:pPr>
            <a:r>
              <a:rPr lang="en"/>
              <a:t>Break</a:t>
            </a:r>
            <a:endParaRPr/>
          </a:p>
          <a:p>
            <a:pPr indent="-317500" lvl="1" marL="914400" rtl="0" algn="l">
              <a:spcBef>
                <a:spcPts val="0"/>
              </a:spcBef>
              <a:spcAft>
                <a:spcPts val="0"/>
              </a:spcAft>
              <a:buSzPts val="1400"/>
              <a:buChar char="○"/>
            </a:pPr>
            <a:r>
              <a:rPr lang="en"/>
              <a:t>Session 3: Docker Best Practices, Design Patterns and Use Cases</a:t>
            </a:r>
            <a:endParaRPr/>
          </a:p>
          <a:p>
            <a:pPr indent="-342900" lvl="0" marL="457200" rtl="0" algn="l">
              <a:spcBef>
                <a:spcPts val="0"/>
              </a:spcBef>
              <a:spcAft>
                <a:spcPts val="0"/>
              </a:spcAft>
              <a:buSzPts val="1800"/>
              <a:buChar char="●"/>
            </a:pPr>
            <a:r>
              <a:rPr lang="en"/>
              <a:t>Lunch</a:t>
            </a:r>
            <a:endParaRPr/>
          </a:p>
          <a:p>
            <a:pPr indent="-342900" lvl="0" marL="457200" rtl="0" algn="l">
              <a:spcBef>
                <a:spcPts val="0"/>
              </a:spcBef>
              <a:spcAft>
                <a:spcPts val="0"/>
              </a:spcAft>
              <a:buSzPts val="1800"/>
              <a:buChar char="●"/>
            </a:pPr>
            <a:r>
              <a:rPr lang="en"/>
              <a:t>Afternoon</a:t>
            </a:r>
            <a:endParaRPr/>
          </a:p>
          <a:p>
            <a:pPr indent="-317500" lvl="1" marL="914400" rtl="0" algn="l">
              <a:spcBef>
                <a:spcPts val="0"/>
              </a:spcBef>
              <a:spcAft>
                <a:spcPts val="0"/>
              </a:spcAft>
              <a:buSzPts val="1400"/>
              <a:buChar char="○"/>
            </a:pPr>
            <a:r>
              <a:rPr lang="en"/>
              <a:t>Hands-On Docker Workshop</a:t>
            </a:r>
            <a:endParaRPr/>
          </a:p>
          <a:p>
            <a:pPr indent="-317500" lvl="2" marL="1371600" rtl="0" algn="l">
              <a:spcBef>
                <a:spcPts val="0"/>
              </a:spcBef>
              <a:spcAft>
                <a:spcPts val="0"/>
              </a:spcAft>
              <a:buSzPts val="1400"/>
              <a:buChar char="■"/>
            </a:pPr>
            <a:r>
              <a:rPr lang="en"/>
              <a:t>Bring a laptop (Linux, Macbook, Windows 10) to work on during the workshop.</a:t>
            </a:r>
            <a:endParaRPr/>
          </a:p>
          <a:p>
            <a:pPr indent="-317500" lvl="2" marL="1371600" rtl="0" algn="l">
              <a:spcBef>
                <a:spcPts val="0"/>
              </a:spcBef>
              <a:spcAft>
                <a:spcPts val="0"/>
              </a:spcAft>
              <a:buSzPts val="1400"/>
              <a:buChar char="■"/>
            </a:pPr>
            <a:r>
              <a:rPr lang="en"/>
              <a:t>We’ll get Docker installed during the workshop.</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7" name="Shape 307"/>
        <p:cNvGrpSpPr/>
        <p:nvPr/>
      </p:nvGrpSpPr>
      <p:grpSpPr>
        <a:xfrm>
          <a:off x="0" y="0"/>
          <a:ext cx="0" cy="0"/>
          <a:chOff x="0" y="0"/>
          <a:chExt cx="0" cy="0"/>
        </a:xfrm>
      </p:grpSpPr>
      <p:sp>
        <p:nvSpPr>
          <p:cNvPr id="308" name="Google Shape;308;p4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Why should I care about containers? Cont.</a:t>
            </a:r>
            <a:endParaRPr/>
          </a:p>
        </p:txBody>
      </p:sp>
      <p:sp>
        <p:nvSpPr>
          <p:cNvPr id="309" name="Google Shape;309;p4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Containers help to facilitate DevOps practices</a:t>
            </a:r>
            <a:endParaRPr/>
          </a:p>
          <a:p>
            <a:pPr indent="-317500" lvl="1" marL="914400" rtl="0" algn="l">
              <a:spcBef>
                <a:spcPts val="0"/>
              </a:spcBef>
              <a:spcAft>
                <a:spcPts val="0"/>
              </a:spcAft>
              <a:buSzPts val="1400"/>
              <a:buChar char="○"/>
            </a:pPr>
            <a:r>
              <a:rPr lang="en"/>
              <a:t>The creation of container images involves your software developers as well as your system engineers and admins.</a:t>
            </a:r>
            <a:endParaRPr/>
          </a:p>
          <a:p>
            <a:pPr indent="-317500" lvl="1" marL="914400" rtl="0" algn="l">
              <a:spcBef>
                <a:spcPts val="0"/>
              </a:spcBef>
              <a:spcAft>
                <a:spcPts val="0"/>
              </a:spcAft>
              <a:buSzPts val="1400"/>
              <a:buChar char="○"/>
            </a:pPr>
            <a:r>
              <a:rPr lang="en"/>
              <a:t>The image creation process keeps everyone on the same page as to how an application is to be deployed and used.</a:t>
            </a:r>
            <a:endParaRPr/>
          </a:p>
          <a:p>
            <a:pPr indent="-317500" lvl="1" marL="914400" rtl="0" algn="l">
              <a:spcBef>
                <a:spcPts val="0"/>
              </a:spcBef>
              <a:spcAft>
                <a:spcPts val="0"/>
              </a:spcAft>
              <a:buSzPts val="1400"/>
              <a:buChar char="○"/>
            </a:pPr>
            <a:r>
              <a:rPr lang="en"/>
              <a:t>No more cases where software developers toss a poorly documented application over the wall to system engineers for them to deploy and manage.</a:t>
            </a:r>
            <a:endParaRPr/>
          </a:p>
          <a:p>
            <a:pPr indent="-317500" lvl="1" marL="914400" rtl="0" algn="l">
              <a:spcBef>
                <a:spcPts val="0"/>
              </a:spcBef>
              <a:spcAft>
                <a:spcPts val="0"/>
              </a:spcAft>
              <a:buSzPts val="1400"/>
              <a:buChar char="○"/>
            </a:pPr>
            <a:r>
              <a:rPr lang="en"/>
              <a:t>Well defined images can be used to make rapidly reproducible development environments with minimal configuration drift.</a:t>
            </a:r>
            <a:endParaRPr/>
          </a:p>
          <a:p>
            <a:pPr indent="-317500" lvl="1" marL="914400" rtl="0" algn="l">
              <a:spcBef>
                <a:spcPts val="0"/>
              </a:spcBef>
              <a:spcAft>
                <a:spcPts val="0"/>
              </a:spcAft>
              <a:buSzPts val="1400"/>
              <a:buChar char="○"/>
            </a:pPr>
            <a:r>
              <a:rPr lang="en"/>
              <a:t>Your development environment can look and behave the same as production because you are using the same images.</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3" name="Shape 313"/>
        <p:cNvGrpSpPr/>
        <p:nvPr/>
      </p:nvGrpSpPr>
      <p:grpSpPr>
        <a:xfrm>
          <a:off x="0" y="0"/>
          <a:ext cx="0" cy="0"/>
          <a:chOff x="0" y="0"/>
          <a:chExt cx="0" cy="0"/>
        </a:xfrm>
      </p:grpSpPr>
      <p:sp>
        <p:nvSpPr>
          <p:cNvPr id="314" name="Google Shape;314;p4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Why should I care about containers? Cont.</a:t>
            </a:r>
            <a:endParaRPr/>
          </a:p>
        </p:txBody>
      </p:sp>
      <p:sp>
        <p:nvSpPr>
          <p:cNvPr id="315" name="Google Shape;315;p4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Well designed containers scale easily and create </a:t>
            </a:r>
            <a:r>
              <a:rPr lang="en"/>
              <a:t>loosely</a:t>
            </a:r>
            <a:r>
              <a:rPr lang="en"/>
              <a:t> coupled application stacks.</a:t>
            </a:r>
            <a:endParaRPr/>
          </a:p>
          <a:p>
            <a:pPr indent="-317500" lvl="1" marL="914400" rtl="0" algn="l">
              <a:spcBef>
                <a:spcPts val="0"/>
              </a:spcBef>
              <a:spcAft>
                <a:spcPts val="0"/>
              </a:spcAft>
              <a:buSzPts val="1400"/>
              <a:buChar char="○"/>
            </a:pPr>
            <a:r>
              <a:rPr lang="en"/>
              <a:t>A </a:t>
            </a:r>
            <a:r>
              <a:rPr lang="en"/>
              <a:t>loosely</a:t>
            </a:r>
            <a:r>
              <a:rPr lang="en"/>
              <a:t> coupled application stack allows for greater freedom in your application deployments.</a:t>
            </a:r>
            <a:endParaRPr/>
          </a:p>
          <a:p>
            <a:pPr indent="-317500" lvl="1" marL="914400" rtl="0" algn="l">
              <a:spcBef>
                <a:spcPts val="0"/>
              </a:spcBef>
              <a:spcAft>
                <a:spcPts val="0"/>
              </a:spcAft>
              <a:buSzPts val="1400"/>
              <a:buChar char="○"/>
            </a:pPr>
            <a:r>
              <a:rPr lang="en"/>
              <a:t>Loosely coupled stacks also open up the opportunity for greater horizontal scaling, elastic scaling and advanced failover.</a:t>
            </a:r>
            <a:endParaRPr/>
          </a:p>
          <a:p>
            <a:pPr indent="-317500" lvl="1" marL="914400" rtl="0" algn="l">
              <a:spcBef>
                <a:spcPts val="0"/>
              </a:spcBef>
              <a:spcAft>
                <a:spcPts val="0"/>
              </a:spcAft>
              <a:buSzPts val="1400"/>
              <a:buChar char="○"/>
            </a:pPr>
            <a:r>
              <a:rPr lang="en"/>
              <a:t>Loosely coupled stacks lend themselves easily to being deployed via a container orchestration tool like Kubernetes.</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9" name="Shape 319"/>
        <p:cNvGrpSpPr/>
        <p:nvPr/>
      </p:nvGrpSpPr>
      <p:grpSpPr>
        <a:xfrm>
          <a:off x="0" y="0"/>
          <a:ext cx="0" cy="0"/>
          <a:chOff x="0" y="0"/>
          <a:chExt cx="0" cy="0"/>
        </a:xfrm>
      </p:grpSpPr>
      <p:sp>
        <p:nvSpPr>
          <p:cNvPr id="320" name="Google Shape;320;p4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applications work well in containers?</a:t>
            </a:r>
            <a:endParaRPr/>
          </a:p>
        </p:txBody>
      </p:sp>
      <p:sp>
        <p:nvSpPr>
          <p:cNvPr id="321" name="Google Shape;321;p4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Web applications</a:t>
            </a:r>
            <a:endParaRPr/>
          </a:p>
          <a:p>
            <a:pPr indent="-317500" lvl="1" marL="914400" rtl="0" algn="l">
              <a:spcBef>
                <a:spcPts val="0"/>
              </a:spcBef>
              <a:spcAft>
                <a:spcPts val="0"/>
              </a:spcAft>
              <a:buSzPts val="1400"/>
              <a:buChar char="○"/>
            </a:pPr>
            <a:r>
              <a:rPr lang="en"/>
              <a:t>Web apps are a natural fit for containers. </a:t>
            </a:r>
            <a:endParaRPr/>
          </a:p>
          <a:p>
            <a:pPr indent="-317500" lvl="1" marL="914400" rtl="0" algn="l">
              <a:spcBef>
                <a:spcPts val="0"/>
              </a:spcBef>
              <a:spcAft>
                <a:spcPts val="0"/>
              </a:spcAft>
              <a:buSzPts val="1400"/>
              <a:buChar char="○"/>
            </a:pPr>
            <a:r>
              <a:rPr lang="en"/>
              <a:t>Exposing web application ports for web app containers is very simple to do.</a:t>
            </a:r>
            <a:endParaRPr/>
          </a:p>
          <a:p>
            <a:pPr indent="-317500" lvl="1" marL="914400" rtl="0" algn="l">
              <a:spcBef>
                <a:spcPts val="0"/>
              </a:spcBef>
              <a:spcAft>
                <a:spcPts val="0"/>
              </a:spcAft>
              <a:buSzPts val="1400"/>
              <a:buChar char="○"/>
            </a:pPr>
            <a:r>
              <a:rPr lang="en"/>
              <a:t>Simple to break up LAMP-type application stacks into multiple containers for each component of the stack and network them together. This makes it easy to scale your web app too!</a:t>
            </a:r>
            <a:endParaRPr/>
          </a:p>
          <a:p>
            <a:pPr indent="-342900" lvl="0" marL="457200" rtl="0" algn="l">
              <a:spcBef>
                <a:spcPts val="0"/>
              </a:spcBef>
              <a:spcAft>
                <a:spcPts val="0"/>
              </a:spcAft>
              <a:buSzPts val="1800"/>
              <a:buChar char="●"/>
            </a:pPr>
            <a:r>
              <a:rPr lang="en"/>
              <a:t>Open source software</a:t>
            </a:r>
            <a:endParaRPr/>
          </a:p>
          <a:p>
            <a:pPr indent="-317500" lvl="1" marL="914400" rtl="0" algn="l">
              <a:spcBef>
                <a:spcPts val="0"/>
              </a:spcBef>
              <a:spcAft>
                <a:spcPts val="0"/>
              </a:spcAft>
              <a:buSzPts val="1400"/>
              <a:buChar char="○"/>
            </a:pPr>
            <a:r>
              <a:rPr lang="en"/>
              <a:t>Open source software in general is widely adopted and used in containers.</a:t>
            </a:r>
            <a:endParaRPr/>
          </a:p>
          <a:p>
            <a:pPr indent="-317500" lvl="1" marL="914400" rtl="0" algn="l">
              <a:spcBef>
                <a:spcPts val="0"/>
              </a:spcBef>
              <a:spcAft>
                <a:spcPts val="0"/>
              </a:spcAft>
              <a:buSzPts val="1400"/>
              <a:buChar char="○"/>
            </a:pPr>
            <a:r>
              <a:rPr lang="en"/>
              <a:t>Oftentimes you can find pre-existing container images for a piece of open source software.</a:t>
            </a:r>
            <a:endParaRPr/>
          </a:p>
          <a:p>
            <a:pPr indent="-317500" lvl="1" marL="914400" rtl="0" algn="l">
              <a:spcBef>
                <a:spcPts val="0"/>
              </a:spcBef>
              <a:spcAft>
                <a:spcPts val="0"/>
              </a:spcAft>
              <a:buSzPts val="1400"/>
              <a:buChar char="○"/>
            </a:pPr>
            <a:r>
              <a:rPr lang="en"/>
              <a:t>Many open source software projects come with Dockerfiles that allow for the building of container images for those projects.</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5" name="Shape 325"/>
        <p:cNvGrpSpPr/>
        <p:nvPr/>
      </p:nvGrpSpPr>
      <p:grpSpPr>
        <a:xfrm>
          <a:off x="0" y="0"/>
          <a:ext cx="0" cy="0"/>
          <a:chOff x="0" y="0"/>
          <a:chExt cx="0" cy="0"/>
        </a:xfrm>
      </p:grpSpPr>
      <p:sp>
        <p:nvSpPr>
          <p:cNvPr id="326" name="Google Shape;326;p4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applications work well in containers? Cont.</a:t>
            </a:r>
            <a:endParaRPr/>
          </a:p>
        </p:txBody>
      </p:sp>
      <p:sp>
        <p:nvSpPr>
          <p:cNvPr id="327" name="Google Shape;327;p4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Command line tools</a:t>
            </a:r>
            <a:endParaRPr/>
          </a:p>
          <a:p>
            <a:pPr indent="-317500" lvl="1" marL="914400" rtl="0" algn="l">
              <a:spcBef>
                <a:spcPts val="0"/>
              </a:spcBef>
              <a:spcAft>
                <a:spcPts val="0"/>
              </a:spcAft>
              <a:buSzPts val="1400"/>
              <a:buChar char="○"/>
            </a:pPr>
            <a:r>
              <a:rPr lang="en"/>
              <a:t>Containers are very useful for command line tools that may require very specific software requirements to run.</a:t>
            </a:r>
            <a:endParaRPr/>
          </a:p>
          <a:p>
            <a:pPr indent="-317500" lvl="1" marL="914400" rtl="0" algn="l">
              <a:spcBef>
                <a:spcPts val="0"/>
              </a:spcBef>
              <a:spcAft>
                <a:spcPts val="0"/>
              </a:spcAft>
              <a:buSzPts val="1400"/>
              <a:buChar char="○"/>
            </a:pPr>
            <a:r>
              <a:rPr lang="en"/>
              <a:t>Some good examples: NMAP, Java JARs, Make</a:t>
            </a:r>
            <a:endParaRPr/>
          </a:p>
          <a:p>
            <a:pPr indent="-342900" lvl="0" marL="457200" rtl="0" algn="l">
              <a:spcBef>
                <a:spcPts val="0"/>
              </a:spcBef>
              <a:spcAft>
                <a:spcPts val="0"/>
              </a:spcAft>
              <a:buSzPts val="1800"/>
              <a:buChar char="●"/>
            </a:pPr>
            <a:r>
              <a:rPr lang="en"/>
              <a:t>Scalable applications</a:t>
            </a:r>
            <a:endParaRPr/>
          </a:p>
          <a:p>
            <a:pPr indent="-317500" lvl="1" marL="914400" rtl="0" algn="l">
              <a:spcBef>
                <a:spcPts val="0"/>
              </a:spcBef>
              <a:spcAft>
                <a:spcPts val="0"/>
              </a:spcAft>
              <a:buSzPts val="1400"/>
              <a:buChar char="○"/>
            </a:pPr>
            <a:r>
              <a:rPr lang="en"/>
              <a:t>Well designed containers can easily run in isolation.</a:t>
            </a:r>
            <a:endParaRPr/>
          </a:p>
          <a:p>
            <a:pPr indent="-317500" lvl="1" marL="914400" rtl="0" algn="l">
              <a:spcBef>
                <a:spcPts val="0"/>
              </a:spcBef>
              <a:spcAft>
                <a:spcPts val="0"/>
              </a:spcAft>
              <a:buSzPts val="1400"/>
              <a:buChar char="○"/>
            </a:pPr>
            <a:r>
              <a:rPr lang="en"/>
              <a:t>Following container design best practices will yield loosely coupled application stacks.</a:t>
            </a:r>
            <a:endParaRPr/>
          </a:p>
          <a:p>
            <a:pPr indent="-317500" lvl="1" marL="914400" rtl="0" algn="l">
              <a:spcBef>
                <a:spcPts val="0"/>
              </a:spcBef>
              <a:spcAft>
                <a:spcPts val="0"/>
              </a:spcAft>
              <a:buSzPts val="1400"/>
              <a:buChar char="○"/>
            </a:pPr>
            <a:r>
              <a:rPr lang="en"/>
              <a:t>These loosely coupled stacks lend </a:t>
            </a:r>
            <a:r>
              <a:rPr lang="en"/>
              <a:t>themselves</a:t>
            </a:r>
            <a:r>
              <a:rPr lang="en"/>
              <a:t> easily to horizontal scaling.</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1" name="Shape 331"/>
        <p:cNvGrpSpPr/>
        <p:nvPr/>
      </p:nvGrpSpPr>
      <p:grpSpPr>
        <a:xfrm>
          <a:off x="0" y="0"/>
          <a:ext cx="0" cy="0"/>
          <a:chOff x="0" y="0"/>
          <a:chExt cx="0" cy="0"/>
        </a:xfrm>
      </p:grpSpPr>
      <p:sp>
        <p:nvSpPr>
          <p:cNvPr id="332" name="Google Shape;332;p4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applications work poorly in containers?</a:t>
            </a:r>
            <a:endParaRPr/>
          </a:p>
        </p:txBody>
      </p:sp>
      <p:sp>
        <p:nvSpPr>
          <p:cNvPr id="333" name="Google Shape;333;p48"/>
          <p:cNvSpPr txBox="1"/>
          <p:nvPr>
            <p:ph idx="1" type="body"/>
          </p:nvPr>
        </p:nvSpPr>
        <p:spPr>
          <a:xfrm>
            <a:off x="311700" y="1076275"/>
            <a:ext cx="8520600" cy="3897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Large, monolithic applications</a:t>
            </a:r>
            <a:endParaRPr/>
          </a:p>
          <a:p>
            <a:pPr indent="-317500" lvl="1" marL="914400" rtl="0" algn="l">
              <a:spcBef>
                <a:spcPts val="0"/>
              </a:spcBef>
              <a:spcAft>
                <a:spcPts val="0"/>
              </a:spcAft>
              <a:buSzPts val="1400"/>
              <a:buChar char="○"/>
            </a:pPr>
            <a:r>
              <a:rPr lang="en"/>
              <a:t>Containers work best when they are focused on hosting and running a single application or process.</a:t>
            </a:r>
            <a:endParaRPr/>
          </a:p>
          <a:p>
            <a:pPr indent="-317500" lvl="1" marL="914400" rtl="0" algn="l">
              <a:spcBef>
                <a:spcPts val="0"/>
              </a:spcBef>
              <a:spcAft>
                <a:spcPts val="0"/>
              </a:spcAft>
              <a:buSzPts val="1400"/>
              <a:buChar char="○"/>
            </a:pPr>
            <a:r>
              <a:rPr lang="en"/>
              <a:t>Monolithic</a:t>
            </a:r>
            <a:r>
              <a:rPr lang="en"/>
              <a:t> applications almost always violate this paradigm and make it very difficult or impossible to break them up.</a:t>
            </a:r>
            <a:endParaRPr/>
          </a:p>
          <a:p>
            <a:pPr indent="-317500" lvl="1" marL="914400" rtl="0" algn="l">
              <a:spcBef>
                <a:spcPts val="0"/>
              </a:spcBef>
              <a:spcAft>
                <a:spcPts val="0"/>
              </a:spcAft>
              <a:buSzPts val="1400"/>
              <a:buChar char="○"/>
            </a:pPr>
            <a:r>
              <a:rPr lang="en"/>
              <a:t>You </a:t>
            </a:r>
            <a:r>
              <a:rPr i="1" lang="en"/>
              <a:t>can</a:t>
            </a:r>
            <a:r>
              <a:rPr lang="en"/>
              <a:t> run these applications in containers, but they tend to be very large and slow. The resources savings vs running these applications on VMs tends to be negligible.</a:t>
            </a:r>
            <a:endParaRPr/>
          </a:p>
          <a:p>
            <a:pPr indent="-342900" lvl="0" marL="457200" rtl="0" algn="l">
              <a:spcBef>
                <a:spcPts val="0"/>
              </a:spcBef>
              <a:spcAft>
                <a:spcPts val="0"/>
              </a:spcAft>
              <a:buSzPts val="1800"/>
              <a:buChar char="●"/>
            </a:pPr>
            <a:r>
              <a:rPr lang="en"/>
              <a:t>“Enterprise” Applications</a:t>
            </a:r>
            <a:endParaRPr/>
          </a:p>
          <a:p>
            <a:pPr indent="-317500" lvl="1" marL="914400" rtl="0" algn="l">
              <a:spcBef>
                <a:spcPts val="0"/>
              </a:spcBef>
              <a:spcAft>
                <a:spcPts val="0"/>
              </a:spcAft>
              <a:buSzPts val="1400"/>
              <a:buChar char="○"/>
            </a:pPr>
            <a:r>
              <a:rPr lang="en"/>
              <a:t>These tend to require special tools, license files etc. to install and start up, which makes them a pain to create container images for.</a:t>
            </a:r>
            <a:endParaRPr/>
          </a:p>
          <a:p>
            <a:pPr indent="-317500" lvl="1" marL="914400" rtl="0" algn="l">
              <a:spcBef>
                <a:spcPts val="0"/>
              </a:spcBef>
              <a:spcAft>
                <a:spcPts val="0"/>
              </a:spcAft>
              <a:buSzPts val="1400"/>
              <a:buChar char="○"/>
            </a:pPr>
            <a:r>
              <a:rPr lang="en"/>
              <a:t>Your mileage may vary depending on the application. Some may work just fine in containers.</a:t>
            </a:r>
            <a:endParaRPr/>
          </a:p>
          <a:p>
            <a:pPr indent="-342900" lvl="0" marL="457200" rtl="0" algn="l">
              <a:spcBef>
                <a:spcPts val="0"/>
              </a:spcBef>
              <a:spcAft>
                <a:spcPts val="0"/>
              </a:spcAft>
              <a:buSzPts val="1800"/>
              <a:buChar char="●"/>
            </a:pPr>
            <a:r>
              <a:rPr lang="en"/>
              <a:t>Low-Level System Applications</a:t>
            </a:r>
            <a:endParaRPr/>
          </a:p>
          <a:p>
            <a:pPr indent="-317500" lvl="1" marL="914400" rtl="0" algn="l">
              <a:spcBef>
                <a:spcPts val="0"/>
              </a:spcBef>
              <a:spcAft>
                <a:spcPts val="0"/>
              </a:spcAft>
              <a:buSzPts val="1400"/>
              <a:buChar char="○"/>
            </a:pPr>
            <a:r>
              <a:rPr lang="en"/>
              <a:t>Applications that access or modify the kernel don’t fit well in containers.</a:t>
            </a:r>
            <a:endParaRPr/>
          </a:p>
          <a:p>
            <a:pPr indent="-317500" lvl="1" marL="914400" rtl="0" algn="l">
              <a:spcBef>
                <a:spcPts val="0"/>
              </a:spcBef>
              <a:spcAft>
                <a:spcPts val="0"/>
              </a:spcAft>
              <a:buSzPts val="1400"/>
              <a:buChar char="○"/>
            </a:pPr>
            <a:r>
              <a:rPr lang="en"/>
              <a:t>These applications can run in containers but keep in mind they will be altering the same kernel used by the host and and all other containers on the host.</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7" name="Shape 337"/>
        <p:cNvGrpSpPr/>
        <p:nvPr/>
      </p:nvGrpSpPr>
      <p:grpSpPr>
        <a:xfrm>
          <a:off x="0" y="0"/>
          <a:ext cx="0" cy="0"/>
          <a:chOff x="0" y="0"/>
          <a:chExt cx="0" cy="0"/>
        </a:xfrm>
      </p:grpSpPr>
      <p:sp>
        <p:nvSpPr>
          <p:cNvPr id="338" name="Google Shape;338;p4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applications work poorly in containers? Cont.</a:t>
            </a:r>
            <a:endParaRPr/>
          </a:p>
        </p:txBody>
      </p:sp>
      <p:sp>
        <p:nvSpPr>
          <p:cNvPr id="339" name="Google Shape;339;p4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Large Databases</a:t>
            </a:r>
            <a:endParaRPr/>
          </a:p>
          <a:p>
            <a:pPr indent="-317500" lvl="1" marL="914400" rtl="0" algn="l">
              <a:spcBef>
                <a:spcPts val="0"/>
              </a:spcBef>
              <a:spcAft>
                <a:spcPts val="0"/>
              </a:spcAft>
              <a:buSzPts val="1400"/>
              <a:buChar char="○"/>
            </a:pPr>
            <a:r>
              <a:rPr lang="en"/>
              <a:t>In general, a variety of databases run just fine in containers.</a:t>
            </a:r>
            <a:endParaRPr/>
          </a:p>
          <a:p>
            <a:pPr indent="-317500" lvl="1" marL="914400" rtl="0" algn="l">
              <a:spcBef>
                <a:spcPts val="0"/>
              </a:spcBef>
              <a:spcAft>
                <a:spcPts val="0"/>
              </a:spcAft>
              <a:buSzPts val="1400"/>
              <a:buChar char="○"/>
            </a:pPr>
            <a:r>
              <a:rPr lang="en"/>
              <a:t>There is widespread community support for running a variety of database engines (MySQL, MariaDB, Postgres etc.) in containers.</a:t>
            </a:r>
            <a:endParaRPr/>
          </a:p>
          <a:p>
            <a:pPr indent="-317500" lvl="1" marL="914400" rtl="0" algn="l">
              <a:spcBef>
                <a:spcPts val="0"/>
              </a:spcBef>
              <a:spcAft>
                <a:spcPts val="0"/>
              </a:spcAft>
              <a:buSzPts val="1400"/>
              <a:buChar char="○"/>
            </a:pPr>
            <a:r>
              <a:rPr lang="en"/>
              <a:t>These containers work great for modest databases and for development. Just make sure you follow DB best practices to ensure you don’t lose data.</a:t>
            </a:r>
            <a:endParaRPr/>
          </a:p>
          <a:p>
            <a:pPr indent="-317500" lvl="1" marL="914400" rtl="0" algn="l">
              <a:spcBef>
                <a:spcPts val="0"/>
              </a:spcBef>
              <a:spcAft>
                <a:spcPts val="0"/>
              </a:spcAft>
              <a:buSzPts val="1400"/>
              <a:buChar char="○"/>
            </a:pPr>
            <a:r>
              <a:rPr lang="en"/>
              <a:t>For large, production databases, you will likely need a cluster of database containers and replication to keep the databases performant.</a:t>
            </a:r>
            <a:endParaRPr/>
          </a:p>
          <a:p>
            <a:pPr indent="-342900" lvl="0" marL="457200" rtl="0" algn="l">
              <a:spcBef>
                <a:spcPts val="0"/>
              </a:spcBef>
              <a:spcAft>
                <a:spcPts val="0"/>
              </a:spcAft>
              <a:buSzPts val="1800"/>
              <a:buChar char="●"/>
            </a:pPr>
            <a:r>
              <a:rPr lang="en"/>
              <a:t>Graphical, non-HTTP applications</a:t>
            </a:r>
            <a:endParaRPr/>
          </a:p>
          <a:p>
            <a:pPr indent="-317500" lvl="1" marL="914400" rtl="0" algn="l">
              <a:spcBef>
                <a:spcPts val="0"/>
              </a:spcBef>
              <a:spcAft>
                <a:spcPts val="0"/>
              </a:spcAft>
              <a:buSzPts val="1400"/>
              <a:buChar char="○"/>
            </a:pPr>
            <a:r>
              <a:rPr lang="en"/>
              <a:t>Containers tend to be command line / terminal based in order to keep them small. Container images don’t tend to come with support for graphical interfaces.</a:t>
            </a:r>
            <a:endParaRPr/>
          </a:p>
          <a:p>
            <a:pPr indent="-317500" lvl="1" marL="914400" rtl="0" algn="l">
              <a:spcBef>
                <a:spcPts val="0"/>
              </a:spcBef>
              <a:spcAft>
                <a:spcPts val="0"/>
              </a:spcAft>
              <a:buSzPts val="1400"/>
              <a:buChar char="○"/>
            </a:pPr>
            <a:r>
              <a:rPr lang="en"/>
              <a:t>You can mount in various display elements to get graphical applications to work but this also tends to reduce the portability of the image.</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3" name="Shape 343"/>
        <p:cNvGrpSpPr/>
        <p:nvPr/>
      </p:nvGrpSpPr>
      <p:grpSpPr>
        <a:xfrm>
          <a:off x="0" y="0"/>
          <a:ext cx="0" cy="0"/>
          <a:chOff x="0" y="0"/>
          <a:chExt cx="0" cy="0"/>
        </a:xfrm>
      </p:grpSpPr>
      <p:sp>
        <p:nvSpPr>
          <p:cNvPr id="344" name="Google Shape;344;p5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Containers vs Virtual Machines</a:t>
            </a:r>
            <a:endParaRPr/>
          </a:p>
          <a:p>
            <a:pPr indent="0" lvl="0" marL="0" rtl="0" algn="l">
              <a:spcBef>
                <a:spcPts val="0"/>
              </a:spcBef>
              <a:spcAft>
                <a:spcPts val="0"/>
              </a:spcAft>
              <a:buNone/>
            </a:pPr>
            <a:r>
              <a:t/>
            </a:r>
            <a:endParaRPr/>
          </a:p>
        </p:txBody>
      </p:sp>
      <p:pic>
        <p:nvPicPr>
          <p:cNvPr id="345" name="Google Shape;345;p50"/>
          <p:cNvPicPr preferRelativeResize="0"/>
          <p:nvPr/>
        </p:nvPicPr>
        <p:blipFill>
          <a:blip r:embed="rId3">
            <a:alphaModFix/>
          </a:blip>
          <a:stretch>
            <a:fillRect/>
          </a:stretch>
        </p:blipFill>
        <p:spPr>
          <a:xfrm>
            <a:off x="652438" y="1017725"/>
            <a:ext cx="7839117" cy="38209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9" name="Shape 349"/>
        <p:cNvGrpSpPr/>
        <p:nvPr/>
      </p:nvGrpSpPr>
      <p:grpSpPr>
        <a:xfrm>
          <a:off x="0" y="0"/>
          <a:ext cx="0" cy="0"/>
          <a:chOff x="0" y="0"/>
          <a:chExt cx="0" cy="0"/>
        </a:xfrm>
      </p:grpSpPr>
      <p:sp>
        <p:nvSpPr>
          <p:cNvPr id="350" name="Google Shape;350;p5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Containers vs Virtual Machines Cont.</a:t>
            </a:r>
            <a:endParaRPr/>
          </a:p>
        </p:txBody>
      </p:sp>
      <p:sp>
        <p:nvSpPr>
          <p:cNvPr id="351" name="Google Shape;351;p51"/>
          <p:cNvSpPr txBox="1"/>
          <p:nvPr>
            <p:ph idx="1" type="body"/>
          </p:nvPr>
        </p:nvSpPr>
        <p:spPr>
          <a:xfrm>
            <a:off x="311700" y="1152475"/>
            <a:ext cx="8520600" cy="38298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Both VMs and Containers provide a means for providing an isolated environment for applications and processes.</a:t>
            </a:r>
            <a:endParaRPr/>
          </a:p>
          <a:p>
            <a:pPr indent="-342900" lvl="0" marL="457200" rtl="0" algn="l">
              <a:spcBef>
                <a:spcPts val="0"/>
              </a:spcBef>
              <a:spcAft>
                <a:spcPts val="0"/>
              </a:spcAft>
              <a:buSzPts val="1800"/>
              <a:buChar char="●"/>
            </a:pPr>
            <a:r>
              <a:rPr lang="en"/>
              <a:t>Virtual Machines</a:t>
            </a:r>
            <a:endParaRPr/>
          </a:p>
          <a:p>
            <a:pPr indent="-317500" lvl="1" marL="914400" rtl="0" algn="l">
              <a:spcBef>
                <a:spcPts val="0"/>
              </a:spcBef>
              <a:spcAft>
                <a:spcPts val="0"/>
              </a:spcAft>
              <a:buSzPts val="1400"/>
              <a:buChar char="○"/>
            </a:pPr>
            <a:r>
              <a:rPr lang="en"/>
              <a:t>Require a Hypervisor for deployment and management.</a:t>
            </a:r>
            <a:endParaRPr/>
          </a:p>
          <a:p>
            <a:pPr indent="-317500" lvl="1" marL="914400" rtl="0" algn="l">
              <a:spcBef>
                <a:spcPts val="0"/>
              </a:spcBef>
              <a:spcAft>
                <a:spcPts val="0"/>
              </a:spcAft>
              <a:buSzPts val="1400"/>
              <a:buChar char="○"/>
            </a:pPr>
            <a:r>
              <a:rPr lang="en"/>
              <a:t>VMs tend to be much larger than containers.</a:t>
            </a:r>
            <a:endParaRPr/>
          </a:p>
          <a:p>
            <a:pPr indent="-317500" lvl="1" marL="914400" rtl="0" algn="l">
              <a:spcBef>
                <a:spcPts val="0"/>
              </a:spcBef>
              <a:spcAft>
                <a:spcPts val="0"/>
              </a:spcAft>
              <a:buSzPts val="1400"/>
              <a:buChar char="○"/>
            </a:pPr>
            <a:r>
              <a:rPr lang="en"/>
              <a:t>Completely isolated from the underlying host.</a:t>
            </a:r>
            <a:endParaRPr/>
          </a:p>
          <a:p>
            <a:pPr indent="-317500" lvl="1" marL="914400" rtl="0" algn="l">
              <a:spcBef>
                <a:spcPts val="0"/>
              </a:spcBef>
              <a:spcAft>
                <a:spcPts val="0"/>
              </a:spcAft>
              <a:buSzPts val="1400"/>
              <a:buChar char="○"/>
            </a:pPr>
            <a:r>
              <a:rPr lang="en"/>
              <a:t>VMs tend to be used for more than a single application or process.</a:t>
            </a:r>
            <a:endParaRPr/>
          </a:p>
          <a:p>
            <a:pPr indent="-317500" lvl="1" marL="914400" rtl="0" algn="l">
              <a:spcBef>
                <a:spcPts val="0"/>
              </a:spcBef>
              <a:spcAft>
                <a:spcPts val="0"/>
              </a:spcAft>
              <a:buSzPts val="1400"/>
              <a:buChar char="○"/>
            </a:pPr>
            <a:r>
              <a:rPr lang="en"/>
              <a:t>VMs tend to not be ephemeral. They are not readily destroyed and replaced.</a:t>
            </a:r>
            <a:endParaRPr/>
          </a:p>
          <a:p>
            <a:pPr indent="-342900" lvl="0" marL="457200" rtl="0" algn="l">
              <a:spcBef>
                <a:spcPts val="0"/>
              </a:spcBef>
              <a:spcAft>
                <a:spcPts val="0"/>
              </a:spcAft>
              <a:buSzPts val="1800"/>
              <a:buChar char="●"/>
            </a:pPr>
            <a:r>
              <a:rPr lang="en"/>
              <a:t>Containers</a:t>
            </a:r>
            <a:endParaRPr/>
          </a:p>
          <a:p>
            <a:pPr indent="-317500" lvl="1" marL="914400" rtl="0" algn="l">
              <a:spcBef>
                <a:spcPts val="0"/>
              </a:spcBef>
              <a:spcAft>
                <a:spcPts val="0"/>
              </a:spcAft>
              <a:buSzPts val="1400"/>
              <a:buChar char="○"/>
            </a:pPr>
            <a:r>
              <a:rPr lang="en"/>
              <a:t>Kernel-Level virtualization</a:t>
            </a:r>
            <a:endParaRPr/>
          </a:p>
          <a:p>
            <a:pPr indent="-317500" lvl="1" marL="914400" rtl="0" algn="l">
              <a:spcBef>
                <a:spcPts val="0"/>
              </a:spcBef>
              <a:spcAft>
                <a:spcPts val="0"/>
              </a:spcAft>
              <a:buSzPts val="1400"/>
              <a:buChar char="○"/>
            </a:pPr>
            <a:r>
              <a:rPr lang="en"/>
              <a:t>Tend to be much smaller and quicker to deploy than VMs.</a:t>
            </a:r>
            <a:endParaRPr/>
          </a:p>
          <a:p>
            <a:pPr indent="-317500" lvl="1" marL="914400" rtl="0" algn="l">
              <a:spcBef>
                <a:spcPts val="0"/>
              </a:spcBef>
              <a:spcAft>
                <a:spcPts val="0"/>
              </a:spcAft>
              <a:buSzPts val="1400"/>
              <a:buChar char="○"/>
            </a:pPr>
            <a:r>
              <a:rPr lang="en"/>
              <a:t>Containers are designed to run a single application or process.</a:t>
            </a:r>
            <a:endParaRPr/>
          </a:p>
          <a:p>
            <a:pPr indent="-317500" lvl="1" marL="914400" rtl="0" algn="l">
              <a:spcBef>
                <a:spcPts val="0"/>
              </a:spcBef>
              <a:spcAft>
                <a:spcPts val="0"/>
              </a:spcAft>
              <a:buSzPts val="1400"/>
              <a:buChar char="○"/>
            </a:pPr>
            <a:r>
              <a:rPr lang="en"/>
              <a:t>Containers are designed to be ephemeral. The are designed to be destroyed and replaced.</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5" name="Shape 355"/>
        <p:cNvGrpSpPr/>
        <p:nvPr/>
      </p:nvGrpSpPr>
      <p:grpSpPr>
        <a:xfrm>
          <a:off x="0" y="0"/>
          <a:ext cx="0" cy="0"/>
          <a:chOff x="0" y="0"/>
          <a:chExt cx="0" cy="0"/>
        </a:xfrm>
      </p:grpSpPr>
      <p:sp>
        <p:nvSpPr>
          <p:cNvPr id="356" name="Google Shape;356;p5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Containers vs Virtual Machines Cont.</a:t>
            </a:r>
            <a:endParaRPr/>
          </a:p>
        </p:txBody>
      </p:sp>
      <p:sp>
        <p:nvSpPr>
          <p:cNvPr id="357" name="Google Shape;357;p5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Containers and virtual machines should NOT be managed the same way.</a:t>
            </a:r>
            <a:endParaRPr/>
          </a:p>
          <a:p>
            <a:pPr indent="-342900" lvl="0" marL="457200" rtl="0" algn="l">
              <a:spcBef>
                <a:spcPts val="0"/>
              </a:spcBef>
              <a:spcAft>
                <a:spcPts val="0"/>
              </a:spcAft>
              <a:buSzPts val="1800"/>
              <a:buChar char="●"/>
            </a:pPr>
            <a:r>
              <a:rPr lang="en"/>
              <a:t>Containers should:</a:t>
            </a:r>
            <a:endParaRPr/>
          </a:p>
          <a:p>
            <a:pPr indent="-317500" lvl="1" marL="914400" rtl="0" algn="l">
              <a:spcBef>
                <a:spcPts val="0"/>
              </a:spcBef>
              <a:spcAft>
                <a:spcPts val="0"/>
              </a:spcAft>
              <a:buSzPts val="1400"/>
              <a:buChar char="○"/>
            </a:pPr>
            <a:r>
              <a:rPr b="1" lang="en"/>
              <a:t>Be Ephemeral.</a:t>
            </a:r>
            <a:endParaRPr b="1"/>
          </a:p>
          <a:p>
            <a:pPr indent="-317500" lvl="1" marL="914400" rtl="0" algn="l">
              <a:spcBef>
                <a:spcPts val="0"/>
              </a:spcBef>
              <a:spcAft>
                <a:spcPts val="0"/>
              </a:spcAft>
              <a:buSzPts val="1400"/>
              <a:buChar char="○"/>
            </a:pPr>
            <a:r>
              <a:rPr lang="en"/>
              <a:t>Be r</a:t>
            </a:r>
            <a:r>
              <a:rPr lang="en"/>
              <a:t>apidly </a:t>
            </a:r>
            <a:r>
              <a:rPr lang="en"/>
              <a:t>reproducible.</a:t>
            </a:r>
            <a:endParaRPr/>
          </a:p>
          <a:p>
            <a:pPr indent="-317500" lvl="1" marL="914400" rtl="0" algn="l">
              <a:spcBef>
                <a:spcPts val="0"/>
              </a:spcBef>
              <a:spcAft>
                <a:spcPts val="0"/>
              </a:spcAft>
              <a:buSzPts val="1400"/>
              <a:buChar char="○"/>
            </a:pPr>
            <a:r>
              <a:rPr lang="en"/>
              <a:t>Only run one service.</a:t>
            </a:r>
            <a:endParaRPr/>
          </a:p>
          <a:p>
            <a:pPr indent="-317500" lvl="1" marL="914400" rtl="0" algn="l">
              <a:spcBef>
                <a:spcPts val="0"/>
              </a:spcBef>
              <a:spcAft>
                <a:spcPts val="0"/>
              </a:spcAft>
              <a:buSzPts val="1400"/>
              <a:buChar char="○"/>
            </a:pPr>
            <a:r>
              <a:rPr lang="en"/>
              <a:t>Only expose ports necessary for the service it is running.</a:t>
            </a:r>
            <a:endParaRPr/>
          </a:p>
          <a:p>
            <a:pPr indent="-317500" lvl="1" marL="914400" rtl="0" algn="l">
              <a:spcBef>
                <a:spcPts val="0"/>
              </a:spcBef>
              <a:spcAft>
                <a:spcPts val="0"/>
              </a:spcAft>
              <a:buSzPts val="1400"/>
              <a:buChar char="○"/>
            </a:pPr>
            <a:r>
              <a:rPr lang="en"/>
              <a:t>Not expose or require traditional management services such as SSH and Sudo.</a:t>
            </a:r>
            <a:endParaRPr/>
          </a:p>
          <a:p>
            <a:pPr indent="-317500" lvl="1" marL="914400" rtl="0" algn="l">
              <a:spcBef>
                <a:spcPts val="0"/>
              </a:spcBef>
              <a:spcAft>
                <a:spcPts val="0"/>
              </a:spcAft>
              <a:buSzPts val="1400"/>
              <a:buChar char="○"/>
            </a:pPr>
            <a:r>
              <a:rPr lang="en"/>
              <a:t>Not require additional manual configuration via shell access following deployment.</a:t>
            </a:r>
            <a:endParaRPr/>
          </a:p>
          <a:p>
            <a:pPr indent="-342900" lvl="0" marL="457200" rtl="0" algn="l">
              <a:spcBef>
                <a:spcPts val="0"/>
              </a:spcBef>
              <a:spcAft>
                <a:spcPts val="0"/>
              </a:spcAft>
              <a:buSzPts val="1800"/>
              <a:buChar char="●"/>
            </a:pPr>
            <a:r>
              <a:rPr lang="en"/>
              <a:t>Admins should not login to containers to fix issues. Rather the container should be destroyed and re-deployed.</a:t>
            </a:r>
            <a:endParaRPr/>
          </a:p>
          <a:p>
            <a:pPr indent="-342900" lvl="0" marL="457200" rtl="0" algn="l">
              <a:spcBef>
                <a:spcPts val="0"/>
              </a:spcBef>
              <a:spcAft>
                <a:spcPts val="0"/>
              </a:spcAft>
              <a:buSzPts val="1800"/>
              <a:buChar char="●"/>
            </a:pPr>
            <a:r>
              <a:rPr lang="en"/>
              <a:t>Issues should be addressed during the image build and deployment process.</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1" name="Shape 361"/>
        <p:cNvGrpSpPr/>
        <p:nvPr/>
      </p:nvGrpSpPr>
      <p:grpSpPr>
        <a:xfrm>
          <a:off x="0" y="0"/>
          <a:ext cx="0" cy="0"/>
          <a:chOff x="0" y="0"/>
          <a:chExt cx="0" cy="0"/>
        </a:xfrm>
      </p:grpSpPr>
      <p:sp>
        <p:nvSpPr>
          <p:cNvPr id="362" name="Google Shape;362;p5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Docker?</a:t>
            </a:r>
            <a:endParaRPr/>
          </a:p>
        </p:txBody>
      </p:sp>
      <p:sp>
        <p:nvSpPr>
          <p:cNvPr id="363" name="Google Shape;363;p53"/>
          <p:cNvSpPr txBox="1"/>
          <p:nvPr>
            <p:ph idx="1" type="body"/>
          </p:nvPr>
        </p:nvSpPr>
        <p:spPr>
          <a:xfrm>
            <a:off x="311700" y="1000075"/>
            <a:ext cx="65883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Docker is a set of tools that aid in the creation, deployment and management of containers.</a:t>
            </a:r>
            <a:endParaRPr/>
          </a:p>
          <a:p>
            <a:pPr indent="-342900" lvl="0" marL="457200" rtl="0" algn="l">
              <a:spcBef>
                <a:spcPts val="0"/>
              </a:spcBef>
              <a:spcAft>
                <a:spcPts val="0"/>
              </a:spcAft>
              <a:buSzPts val="1800"/>
              <a:buChar char="●"/>
            </a:pPr>
            <a:r>
              <a:rPr lang="en"/>
              <a:t>Released as an open-source project in 2013</a:t>
            </a:r>
            <a:endParaRPr/>
          </a:p>
          <a:p>
            <a:pPr indent="-342900" lvl="0" marL="457200" rtl="0" algn="l">
              <a:spcBef>
                <a:spcPts val="0"/>
              </a:spcBef>
              <a:spcAft>
                <a:spcPts val="0"/>
              </a:spcAft>
              <a:buSzPts val="1800"/>
              <a:buChar char="●"/>
            </a:pPr>
            <a:r>
              <a:rPr lang="en"/>
              <a:t>Interface on top of a low-level container runtime.</a:t>
            </a:r>
            <a:endParaRPr/>
          </a:p>
          <a:p>
            <a:pPr indent="-317500" lvl="2" marL="1371600" rtl="0" algn="l">
              <a:spcBef>
                <a:spcPts val="0"/>
              </a:spcBef>
              <a:spcAft>
                <a:spcPts val="0"/>
              </a:spcAft>
              <a:buSzPts val="1400"/>
              <a:buChar char="■"/>
            </a:pPr>
            <a:r>
              <a:rPr lang="en"/>
              <a:t>containerd, runc, lxc etc.</a:t>
            </a:r>
            <a:endParaRPr/>
          </a:p>
          <a:p>
            <a:pPr indent="-342900" lvl="0" marL="457200" rtl="0" algn="l">
              <a:spcBef>
                <a:spcPts val="0"/>
              </a:spcBef>
              <a:spcAft>
                <a:spcPts val="0"/>
              </a:spcAft>
              <a:buSzPts val="1800"/>
              <a:buChar char="●"/>
            </a:pPr>
            <a:r>
              <a:rPr lang="en"/>
              <a:t>Consists of several components:</a:t>
            </a:r>
            <a:endParaRPr/>
          </a:p>
          <a:p>
            <a:pPr indent="-317500" lvl="1" marL="914400" rtl="0" algn="l">
              <a:spcBef>
                <a:spcPts val="0"/>
              </a:spcBef>
              <a:spcAft>
                <a:spcPts val="0"/>
              </a:spcAft>
              <a:buSzPts val="1400"/>
              <a:buChar char="○"/>
            </a:pPr>
            <a:r>
              <a:rPr lang="en"/>
              <a:t>The Docker command line interface (CLI)</a:t>
            </a:r>
            <a:endParaRPr/>
          </a:p>
          <a:p>
            <a:pPr indent="-317500" lvl="1" marL="914400" rtl="0" algn="l">
              <a:spcBef>
                <a:spcPts val="0"/>
              </a:spcBef>
              <a:spcAft>
                <a:spcPts val="0"/>
              </a:spcAft>
              <a:buSzPts val="1400"/>
              <a:buChar char="○"/>
            </a:pPr>
            <a:r>
              <a:rPr lang="en"/>
              <a:t>The Docker system daemon, dockerd</a:t>
            </a:r>
            <a:endParaRPr/>
          </a:p>
          <a:p>
            <a:pPr indent="-317500" lvl="1" marL="914400" rtl="0" algn="l">
              <a:spcBef>
                <a:spcPts val="0"/>
              </a:spcBef>
              <a:spcAft>
                <a:spcPts val="0"/>
              </a:spcAft>
              <a:buSzPts val="1400"/>
              <a:buChar char="○"/>
            </a:pPr>
            <a:r>
              <a:rPr lang="en"/>
              <a:t>The Docker image registry</a:t>
            </a:r>
            <a:endParaRPr/>
          </a:p>
          <a:p>
            <a:pPr indent="-342900" lvl="0" marL="457200" rtl="0" algn="l">
              <a:spcBef>
                <a:spcPts val="0"/>
              </a:spcBef>
              <a:spcAft>
                <a:spcPts val="0"/>
              </a:spcAft>
              <a:buSzPts val="1800"/>
              <a:buChar char="●"/>
            </a:pPr>
            <a:r>
              <a:rPr lang="en"/>
              <a:t>Docker made working with containers easy.</a:t>
            </a:r>
            <a:endParaRPr/>
          </a:p>
          <a:p>
            <a:pPr indent="-317500" lvl="1" marL="914400" rtl="0" algn="l">
              <a:spcBef>
                <a:spcPts val="0"/>
              </a:spcBef>
              <a:spcAft>
                <a:spcPts val="0"/>
              </a:spcAft>
              <a:buSzPts val="1400"/>
              <a:buChar char="○"/>
            </a:pPr>
            <a:r>
              <a:rPr lang="en"/>
              <a:t>Similar to how Vagrant made working with VMs easy.</a:t>
            </a:r>
            <a:endParaRPr/>
          </a:p>
        </p:txBody>
      </p:sp>
      <p:pic>
        <p:nvPicPr>
          <p:cNvPr id="364" name="Google Shape;364;p53"/>
          <p:cNvPicPr preferRelativeResize="0"/>
          <p:nvPr/>
        </p:nvPicPr>
        <p:blipFill>
          <a:blip r:embed="rId3">
            <a:alphaModFix/>
          </a:blip>
          <a:stretch>
            <a:fillRect/>
          </a:stretch>
        </p:blipFill>
        <p:spPr>
          <a:xfrm>
            <a:off x="6187825" y="1694350"/>
            <a:ext cx="2451900" cy="205959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0" name="Shape 190"/>
        <p:cNvGrpSpPr/>
        <p:nvPr/>
      </p:nvGrpSpPr>
      <p:grpSpPr>
        <a:xfrm>
          <a:off x="0" y="0"/>
          <a:ext cx="0" cy="0"/>
          <a:chOff x="0" y="0"/>
          <a:chExt cx="0" cy="0"/>
        </a:xfrm>
      </p:grpSpPr>
      <p:sp>
        <p:nvSpPr>
          <p:cNvPr id="191" name="Google Shape;191;p2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Who am I?</a:t>
            </a:r>
            <a:endParaRPr/>
          </a:p>
        </p:txBody>
      </p:sp>
      <p:sp>
        <p:nvSpPr>
          <p:cNvPr id="192" name="Google Shape;192;p2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Graduated from OU in 2013 with a degree in Engineering Physics and a specialty in Computer Science.</a:t>
            </a:r>
            <a:endParaRPr/>
          </a:p>
          <a:p>
            <a:pPr indent="-342900" lvl="0" marL="457200" rtl="0" algn="l">
              <a:spcBef>
                <a:spcPts val="0"/>
              </a:spcBef>
              <a:spcAft>
                <a:spcPts val="0"/>
              </a:spcAft>
              <a:buSzPts val="1800"/>
              <a:buChar char="●"/>
            </a:pPr>
            <a:r>
              <a:rPr lang="en"/>
              <a:t>Worked as a professional systems and software engineer for about 5 years now.</a:t>
            </a:r>
            <a:endParaRPr/>
          </a:p>
          <a:p>
            <a:pPr indent="-342900" lvl="0" marL="457200" rtl="0" algn="l">
              <a:spcBef>
                <a:spcPts val="0"/>
              </a:spcBef>
              <a:spcAft>
                <a:spcPts val="0"/>
              </a:spcAft>
              <a:buSzPts val="1800"/>
              <a:buChar char="●"/>
            </a:pPr>
            <a:r>
              <a:rPr lang="en"/>
              <a:t>Worked with Docker for about 5 years.</a:t>
            </a:r>
            <a:endParaRPr/>
          </a:p>
          <a:p>
            <a:pPr indent="-342900" lvl="0" marL="457200" rtl="0" algn="l">
              <a:spcBef>
                <a:spcPts val="0"/>
              </a:spcBef>
              <a:spcAft>
                <a:spcPts val="0"/>
              </a:spcAft>
              <a:buSzPts val="1800"/>
              <a:buChar char="●"/>
            </a:pPr>
            <a:r>
              <a:rPr lang="en"/>
              <a:t>Use Docker almost daily in development.</a:t>
            </a:r>
            <a:endParaRPr/>
          </a:p>
          <a:p>
            <a:pPr indent="-317500" lvl="1" marL="914400" rtl="0" algn="l">
              <a:spcBef>
                <a:spcPts val="0"/>
              </a:spcBef>
              <a:spcAft>
                <a:spcPts val="0"/>
              </a:spcAft>
              <a:buSzPts val="1400"/>
              <a:buChar char="○"/>
            </a:pPr>
            <a:r>
              <a:rPr lang="en"/>
              <a:t>Used for unit testing, functional testing, integration testing, CI/CD pipelines, software packaging and delivery</a:t>
            </a:r>
            <a:endParaRPr/>
          </a:p>
          <a:p>
            <a:pPr indent="-342900" lvl="0" marL="457200" rtl="0" algn="l">
              <a:spcBef>
                <a:spcPts val="0"/>
              </a:spcBef>
              <a:spcAft>
                <a:spcPts val="0"/>
              </a:spcAft>
              <a:buSzPts val="1800"/>
              <a:buChar char="●"/>
            </a:pPr>
            <a:r>
              <a:rPr lang="en"/>
              <a:t>Fallen into many Docker pitfalls over the years so I can help you avoid them!</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8" name="Shape 368"/>
        <p:cNvGrpSpPr/>
        <p:nvPr/>
      </p:nvGrpSpPr>
      <p:grpSpPr>
        <a:xfrm>
          <a:off x="0" y="0"/>
          <a:ext cx="0" cy="0"/>
          <a:chOff x="0" y="0"/>
          <a:chExt cx="0" cy="0"/>
        </a:xfrm>
      </p:grpSpPr>
      <p:sp>
        <p:nvSpPr>
          <p:cNvPr id="369" name="Google Shape;369;p5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Docker? Cont.</a:t>
            </a:r>
            <a:endParaRPr/>
          </a:p>
        </p:txBody>
      </p:sp>
      <p:sp>
        <p:nvSpPr>
          <p:cNvPr id="370" name="Google Shape;370;p54"/>
          <p:cNvSpPr txBox="1"/>
          <p:nvPr>
            <p:ph idx="1" type="body"/>
          </p:nvPr>
        </p:nvSpPr>
        <p:spPr>
          <a:xfrm>
            <a:off x="311700" y="1000075"/>
            <a:ext cx="60084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Two Editions of Docker available</a:t>
            </a:r>
            <a:endParaRPr/>
          </a:p>
          <a:p>
            <a:pPr indent="-317500" lvl="1" marL="914400" rtl="0" algn="l">
              <a:spcBef>
                <a:spcPts val="0"/>
              </a:spcBef>
              <a:spcAft>
                <a:spcPts val="0"/>
              </a:spcAft>
              <a:buSzPts val="1400"/>
              <a:buChar char="○"/>
            </a:pPr>
            <a:r>
              <a:rPr lang="en"/>
              <a:t>CE - Community Edition (Free, Open-source)</a:t>
            </a:r>
            <a:endParaRPr/>
          </a:p>
          <a:p>
            <a:pPr indent="-317500" lvl="2" marL="1371600" rtl="0" algn="l">
              <a:spcBef>
                <a:spcPts val="0"/>
              </a:spcBef>
              <a:spcAft>
                <a:spcPts val="0"/>
              </a:spcAft>
              <a:buSzPts val="1400"/>
              <a:buChar char="■"/>
            </a:pPr>
            <a:r>
              <a:rPr lang="en"/>
              <a:t>This presentation will focus exclusively on using the CE version of Docker.</a:t>
            </a:r>
            <a:endParaRPr/>
          </a:p>
          <a:p>
            <a:pPr indent="-317500" lvl="1" marL="914400" rtl="0" algn="l">
              <a:spcBef>
                <a:spcPts val="0"/>
              </a:spcBef>
              <a:spcAft>
                <a:spcPts val="0"/>
              </a:spcAft>
              <a:buSzPts val="1400"/>
              <a:buChar char="○"/>
            </a:pPr>
            <a:r>
              <a:rPr lang="en"/>
              <a:t>EE - Enterprise Edition ($$$)</a:t>
            </a:r>
            <a:endParaRPr/>
          </a:p>
          <a:p>
            <a:pPr indent="-342900" lvl="0" marL="457200" rtl="0" algn="l">
              <a:spcBef>
                <a:spcPts val="0"/>
              </a:spcBef>
              <a:spcAft>
                <a:spcPts val="0"/>
              </a:spcAft>
              <a:buSzPts val="1800"/>
              <a:buChar char="●"/>
            </a:pPr>
            <a:r>
              <a:rPr lang="en"/>
              <a:t>Can be installed and used on Linux, Mac and Windows 10.</a:t>
            </a:r>
            <a:endParaRPr/>
          </a:p>
        </p:txBody>
      </p:sp>
      <p:pic>
        <p:nvPicPr>
          <p:cNvPr id="371" name="Google Shape;371;p54"/>
          <p:cNvPicPr preferRelativeResize="0"/>
          <p:nvPr/>
        </p:nvPicPr>
        <p:blipFill>
          <a:blip r:embed="rId3">
            <a:alphaModFix/>
          </a:blip>
          <a:stretch>
            <a:fillRect/>
          </a:stretch>
        </p:blipFill>
        <p:spPr>
          <a:xfrm>
            <a:off x="6187825" y="1694350"/>
            <a:ext cx="2451900" cy="2059596"/>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5" name="Shape 375"/>
        <p:cNvGrpSpPr/>
        <p:nvPr/>
      </p:nvGrpSpPr>
      <p:grpSpPr>
        <a:xfrm>
          <a:off x="0" y="0"/>
          <a:ext cx="0" cy="0"/>
          <a:chOff x="0" y="0"/>
          <a:chExt cx="0" cy="0"/>
        </a:xfrm>
      </p:grpSpPr>
      <p:sp>
        <p:nvSpPr>
          <p:cNvPr id="376" name="Google Shape;376;p5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Basic Docker Terminology</a:t>
            </a:r>
            <a:endParaRPr/>
          </a:p>
        </p:txBody>
      </p:sp>
      <p:sp>
        <p:nvSpPr>
          <p:cNvPr id="377" name="Google Shape;377;p5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Container</a:t>
            </a:r>
            <a:endParaRPr/>
          </a:p>
          <a:p>
            <a:pPr indent="-317500" lvl="1" marL="914400" rtl="0" algn="l">
              <a:spcBef>
                <a:spcPts val="0"/>
              </a:spcBef>
              <a:spcAft>
                <a:spcPts val="0"/>
              </a:spcAft>
              <a:buSzPts val="1400"/>
              <a:buChar char="○"/>
            </a:pPr>
            <a:r>
              <a:rPr lang="en"/>
              <a:t>An instance of a Docker image.</a:t>
            </a:r>
            <a:endParaRPr/>
          </a:p>
          <a:p>
            <a:pPr indent="-317500" lvl="1" marL="914400" rtl="0" algn="l">
              <a:spcBef>
                <a:spcPts val="0"/>
              </a:spcBef>
              <a:spcAft>
                <a:spcPts val="0"/>
              </a:spcAft>
              <a:buSzPts val="1400"/>
              <a:buChar char="○"/>
            </a:pPr>
            <a:r>
              <a:rPr lang="en"/>
              <a:t>Ephemeral</a:t>
            </a:r>
            <a:endParaRPr/>
          </a:p>
          <a:p>
            <a:pPr indent="-342900" lvl="0" marL="457200" rtl="0" algn="l">
              <a:spcBef>
                <a:spcPts val="0"/>
              </a:spcBef>
              <a:spcAft>
                <a:spcPts val="0"/>
              </a:spcAft>
              <a:buSzPts val="1800"/>
              <a:buChar char="●"/>
            </a:pPr>
            <a:r>
              <a:rPr lang="en"/>
              <a:t>Image</a:t>
            </a:r>
            <a:endParaRPr/>
          </a:p>
          <a:p>
            <a:pPr indent="-317500" lvl="1" marL="914400" rtl="0" algn="l">
              <a:spcBef>
                <a:spcPts val="0"/>
              </a:spcBef>
              <a:spcAft>
                <a:spcPts val="0"/>
              </a:spcAft>
              <a:buSzPts val="1400"/>
              <a:buChar char="○"/>
            </a:pPr>
            <a:r>
              <a:rPr lang="en"/>
              <a:t>A reusable template for a Docker container.</a:t>
            </a:r>
            <a:endParaRPr/>
          </a:p>
          <a:p>
            <a:pPr indent="-317500" lvl="1" marL="914400" rtl="0" algn="l">
              <a:spcBef>
                <a:spcPts val="0"/>
              </a:spcBef>
              <a:spcAft>
                <a:spcPts val="0"/>
              </a:spcAft>
              <a:buSzPts val="1400"/>
              <a:buChar char="○"/>
            </a:pPr>
            <a:r>
              <a:rPr lang="en"/>
              <a:t>Often stored in a Docker registry for widespread use.</a:t>
            </a:r>
            <a:endParaRPr/>
          </a:p>
          <a:p>
            <a:pPr indent="-342900" lvl="0" marL="457200" rtl="0" algn="l">
              <a:spcBef>
                <a:spcPts val="0"/>
              </a:spcBef>
              <a:spcAft>
                <a:spcPts val="0"/>
              </a:spcAft>
              <a:buSzPts val="1800"/>
              <a:buChar char="●"/>
            </a:pPr>
            <a:r>
              <a:rPr lang="en"/>
              <a:t>Dockerfile</a:t>
            </a:r>
            <a:endParaRPr/>
          </a:p>
          <a:p>
            <a:pPr indent="-317500" lvl="1" marL="914400" rtl="0" algn="l">
              <a:spcBef>
                <a:spcPts val="0"/>
              </a:spcBef>
              <a:spcAft>
                <a:spcPts val="0"/>
              </a:spcAft>
              <a:buSzPts val="1400"/>
              <a:buChar char="○"/>
            </a:pPr>
            <a:r>
              <a:rPr lang="en"/>
              <a:t>A file that defines a Docker image.</a:t>
            </a:r>
            <a:endParaRPr/>
          </a:p>
          <a:p>
            <a:pPr indent="-317500" lvl="1" marL="914400" rtl="0" algn="l">
              <a:spcBef>
                <a:spcPts val="0"/>
              </a:spcBef>
              <a:spcAft>
                <a:spcPts val="0"/>
              </a:spcAft>
              <a:buSzPts val="1400"/>
              <a:buChar char="○"/>
            </a:pPr>
            <a:r>
              <a:rPr lang="en"/>
              <a:t>Can be built into a Docker image via the Docker CLI.</a:t>
            </a:r>
            <a:endParaRPr/>
          </a:p>
          <a:p>
            <a:pPr indent="-317500" lvl="1" marL="914400" rtl="0" algn="l">
              <a:spcBef>
                <a:spcPts val="0"/>
              </a:spcBef>
              <a:spcAft>
                <a:spcPts val="0"/>
              </a:spcAft>
              <a:buSzPts val="1400"/>
              <a:buChar char="○"/>
            </a:pPr>
            <a:r>
              <a:rPr lang="en"/>
              <a:t>Often source controlled and used to periodically build images that are stored in a Docker registry.</a:t>
            </a:r>
            <a:endParaRPr/>
          </a:p>
        </p:txBody>
      </p:sp>
      <p:pic>
        <p:nvPicPr>
          <p:cNvPr id="378" name="Google Shape;378;p55"/>
          <p:cNvPicPr preferRelativeResize="0"/>
          <p:nvPr/>
        </p:nvPicPr>
        <p:blipFill>
          <a:blip r:embed="rId3">
            <a:alphaModFix/>
          </a:blip>
          <a:stretch>
            <a:fillRect/>
          </a:stretch>
        </p:blipFill>
        <p:spPr>
          <a:xfrm>
            <a:off x="5725075" y="1227313"/>
            <a:ext cx="2876550" cy="210502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2" name="Shape 382"/>
        <p:cNvGrpSpPr/>
        <p:nvPr/>
      </p:nvGrpSpPr>
      <p:grpSpPr>
        <a:xfrm>
          <a:off x="0" y="0"/>
          <a:ext cx="0" cy="0"/>
          <a:chOff x="0" y="0"/>
          <a:chExt cx="0" cy="0"/>
        </a:xfrm>
      </p:grpSpPr>
      <p:sp>
        <p:nvSpPr>
          <p:cNvPr id="383" name="Google Shape;383;p5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Docker Architecture</a:t>
            </a:r>
            <a:endParaRPr/>
          </a:p>
        </p:txBody>
      </p:sp>
      <p:pic>
        <p:nvPicPr>
          <p:cNvPr id="384" name="Google Shape;384;p56"/>
          <p:cNvPicPr preferRelativeResize="0"/>
          <p:nvPr/>
        </p:nvPicPr>
        <p:blipFill>
          <a:blip r:embed="rId3">
            <a:alphaModFix/>
          </a:blip>
          <a:stretch>
            <a:fillRect/>
          </a:stretch>
        </p:blipFill>
        <p:spPr>
          <a:xfrm>
            <a:off x="985000" y="1136500"/>
            <a:ext cx="7315681" cy="38209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8" name="Shape 388"/>
        <p:cNvGrpSpPr/>
        <p:nvPr/>
      </p:nvGrpSpPr>
      <p:grpSpPr>
        <a:xfrm>
          <a:off x="0" y="0"/>
          <a:ext cx="0" cy="0"/>
          <a:chOff x="0" y="0"/>
          <a:chExt cx="0" cy="0"/>
        </a:xfrm>
      </p:grpSpPr>
      <p:sp>
        <p:nvSpPr>
          <p:cNvPr id="389" name="Google Shape;389;p5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Docker CLI</a:t>
            </a:r>
            <a:endParaRPr/>
          </a:p>
        </p:txBody>
      </p:sp>
      <p:sp>
        <p:nvSpPr>
          <p:cNvPr id="390" name="Google Shape;390;p57"/>
          <p:cNvSpPr txBox="1"/>
          <p:nvPr>
            <p:ph idx="1" type="body"/>
          </p:nvPr>
        </p:nvSpPr>
        <p:spPr>
          <a:xfrm>
            <a:off x="311700" y="1152475"/>
            <a:ext cx="8229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The Docker CLI is the main means of interacting with the Docker daemon.</a:t>
            </a:r>
            <a:endParaRPr/>
          </a:p>
          <a:p>
            <a:pPr indent="-342900" lvl="0" marL="457200" rtl="0" algn="l">
              <a:spcBef>
                <a:spcPts val="0"/>
              </a:spcBef>
              <a:spcAft>
                <a:spcPts val="0"/>
              </a:spcAft>
              <a:buSzPts val="1800"/>
              <a:buChar char="●"/>
            </a:pPr>
            <a:r>
              <a:rPr lang="en"/>
              <a:t>Command line / terminal based. No GUI.</a:t>
            </a:r>
            <a:endParaRPr/>
          </a:p>
          <a:p>
            <a:pPr indent="-342900" lvl="0" marL="457200" rtl="0" algn="l">
              <a:spcBef>
                <a:spcPts val="0"/>
              </a:spcBef>
              <a:spcAft>
                <a:spcPts val="0"/>
              </a:spcAft>
              <a:buSzPts val="1800"/>
              <a:buChar char="●"/>
            </a:pPr>
            <a:r>
              <a:rPr lang="en"/>
              <a:t>The Docker CLI is used to:</a:t>
            </a:r>
            <a:endParaRPr/>
          </a:p>
          <a:p>
            <a:pPr indent="-317500" lvl="1" marL="914400" rtl="0" algn="l">
              <a:spcBef>
                <a:spcPts val="0"/>
              </a:spcBef>
              <a:spcAft>
                <a:spcPts val="0"/>
              </a:spcAft>
              <a:buSzPts val="1400"/>
              <a:buChar char="○"/>
            </a:pPr>
            <a:r>
              <a:rPr lang="en"/>
              <a:t>Start and stop containers.</a:t>
            </a:r>
            <a:endParaRPr/>
          </a:p>
          <a:p>
            <a:pPr indent="-317500" lvl="1" marL="914400" rtl="0" algn="l">
              <a:spcBef>
                <a:spcPts val="0"/>
              </a:spcBef>
              <a:spcAft>
                <a:spcPts val="0"/>
              </a:spcAft>
              <a:buSzPts val="1400"/>
              <a:buChar char="○"/>
            </a:pPr>
            <a:r>
              <a:rPr lang="en"/>
              <a:t>Build and manage container images.</a:t>
            </a:r>
            <a:endParaRPr/>
          </a:p>
          <a:p>
            <a:pPr indent="-317500" lvl="1" marL="914400" rtl="0" algn="l">
              <a:spcBef>
                <a:spcPts val="0"/>
              </a:spcBef>
              <a:spcAft>
                <a:spcPts val="0"/>
              </a:spcAft>
              <a:buSzPts val="1400"/>
              <a:buChar char="○"/>
            </a:pPr>
            <a:r>
              <a:rPr lang="en"/>
              <a:t>Inspect and manage running and stopped containers.</a:t>
            </a:r>
            <a:endParaRPr/>
          </a:p>
          <a:p>
            <a:pPr indent="-317500" lvl="1" marL="914400" rtl="0" algn="l">
              <a:spcBef>
                <a:spcPts val="0"/>
              </a:spcBef>
              <a:spcAft>
                <a:spcPts val="0"/>
              </a:spcAft>
              <a:buSzPts val="1400"/>
              <a:buChar char="○"/>
            </a:pPr>
            <a:r>
              <a:rPr lang="en"/>
              <a:t>And much more.</a:t>
            </a:r>
            <a:endParaRPr/>
          </a:p>
          <a:p>
            <a:pPr indent="-342900" lvl="0" marL="457200" rtl="0" algn="l">
              <a:spcBef>
                <a:spcPts val="0"/>
              </a:spcBef>
              <a:spcAft>
                <a:spcPts val="0"/>
              </a:spcAft>
              <a:buSzPts val="1800"/>
              <a:buChar char="●"/>
            </a:pPr>
            <a:r>
              <a:rPr lang="en"/>
              <a:t>The Docker API is RESTful. There are many freely available client libraries available in a variety of programming languages that can also be used to interact with the Docker API.</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4" name="Shape 394"/>
        <p:cNvGrpSpPr/>
        <p:nvPr/>
      </p:nvGrpSpPr>
      <p:grpSpPr>
        <a:xfrm>
          <a:off x="0" y="0"/>
          <a:ext cx="0" cy="0"/>
          <a:chOff x="0" y="0"/>
          <a:chExt cx="0" cy="0"/>
        </a:xfrm>
      </p:grpSpPr>
      <p:sp>
        <p:nvSpPr>
          <p:cNvPr id="395" name="Google Shape;395;p5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Docker D</a:t>
            </a:r>
            <a:r>
              <a:rPr lang="en"/>
              <a:t>aemon</a:t>
            </a:r>
            <a:endParaRPr/>
          </a:p>
        </p:txBody>
      </p:sp>
      <p:sp>
        <p:nvSpPr>
          <p:cNvPr id="396" name="Google Shape;396;p58"/>
          <p:cNvSpPr txBox="1"/>
          <p:nvPr>
            <p:ph idx="1" type="body"/>
          </p:nvPr>
        </p:nvSpPr>
        <p:spPr>
          <a:xfrm>
            <a:off x="311700" y="1152475"/>
            <a:ext cx="5046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The Docker daemon is responsible for scheduling and running containers.</a:t>
            </a:r>
            <a:endParaRPr/>
          </a:p>
          <a:p>
            <a:pPr indent="-342900" lvl="0" marL="457200" rtl="0" algn="l">
              <a:spcBef>
                <a:spcPts val="0"/>
              </a:spcBef>
              <a:spcAft>
                <a:spcPts val="0"/>
              </a:spcAft>
              <a:buSzPts val="1800"/>
              <a:buChar char="●"/>
            </a:pPr>
            <a:r>
              <a:rPr lang="en"/>
              <a:t>Exposes a RESTful API that the Docker CLI interacts with.</a:t>
            </a:r>
            <a:endParaRPr/>
          </a:p>
          <a:p>
            <a:pPr indent="-342900" lvl="0" marL="457200" rtl="0" algn="l">
              <a:spcBef>
                <a:spcPts val="0"/>
              </a:spcBef>
              <a:spcAft>
                <a:spcPts val="0"/>
              </a:spcAft>
              <a:buSzPts val="1800"/>
              <a:buChar char="●"/>
            </a:pPr>
            <a:r>
              <a:rPr lang="en"/>
              <a:t>Runs as a standard Unix service, typically via </a:t>
            </a:r>
            <a:r>
              <a:rPr lang="en">
                <a:latin typeface="Consolas"/>
                <a:ea typeface="Consolas"/>
                <a:cs typeface="Consolas"/>
                <a:sym typeface="Consolas"/>
              </a:rPr>
              <a:t>systemd</a:t>
            </a:r>
            <a:r>
              <a:rPr lang="en"/>
              <a:t>.</a:t>
            </a:r>
            <a:endParaRPr/>
          </a:p>
          <a:p>
            <a:pPr indent="-342900" lvl="0" marL="457200" rtl="0" algn="l">
              <a:spcBef>
                <a:spcPts val="0"/>
              </a:spcBef>
              <a:spcAft>
                <a:spcPts val="0"/>
              </a:spcAft>
              <a:buSzPts val="1800"/>
              <a:buChar char="●"/>
            </a:pPr>
            <a:r>
              <a:rPr lang="en"/>
              <a:t>Typically bound to a Unix socket but can be externally exposed on a TCP port.</a:t>
            </a:r>
            <a:endParaRPr/>
          </a:p>
          <a:p>
            <a:pPr indent="-317500" lvl="1" marL="914400" rtl="0" algn="l">
              <a:spcBef>
                <a:spcPts val="0"/>
              </a:spcBef>
              <a:spcAft>
                <a:spcPts val="0"/>
              </a:spcAft>
              <a:buSzPts val="1400"/>
              <a:buChar char="○"/>
            </a:pPr>
            <a:r>
              <a:rPr lang="en"/>
              <a:t>This is a potential security issue.</a:t>
            </a:r>
            <a:endParaRPr/>
          </a:p>
          <a:p>
            <a:pPr indent="-342900" lvl="0" marL="457200" rtl="0" algn="l">
              <a:spcBef>
                <a:spcPts val="0"/>
              </a:spcBef>
              <a:spcAft>
                <a:spcPts val="0"/>
              </a:spcAft>
              <a:buSzPts val="1800"/>
              <a:buChar char="●"/>
            </a:pPr>
            <a:r>
              <a:rPr lang="en"/>
              <a:t>On Mac and Windows, this service is managed for you via Docker Desktop.</a:t>
            </a:r>
            <a:endParaRPr/>
          </a:p>
        </p:txBody>
      </p:sp>
      <p:pic>
        <p:nvPicPr>
          <p:cNvPr id="397" name="Google Shape;397;p58"/>
          <p:cNvPicPr preferRelativeResize="0"/>
          <p:nvPr/>
        </p:nvPicPr>
        <p:blipFill>
          <a:blip r:embed="rId3">
            <a:alphaModFix/>
          </a:blip>
          <a:stretch>
            <a:fillRect/>
          </a:stretch>
        </p:blipFill>
        <p:spPr>
          <a:xfrm>
            <a:off x="5853150" y="1183550"/>
            <a:ext cx="2647950" cy="315277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1" name="Shape 401"/>
        <p:cNvGrpSpPr/>
        <p:nvPr/>
      </p:nvGrpSpPr>
      <p:grpSpPr>
        <a:xfrm>
          <a:off x="0" y="0"/>
          <a:ext cx="0" cy="0"/>
          <a:chOff x="0" y="0"/>
          <a:chExt cx="0" cy="0"/>
        </a:xfrm>
      </p:grpSpPr>
      <p:sp>
        <p:nvSpPr>
          <p:cNvPr id="402" name="Google Shape;402;p5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Docker Images</a:t>
            </a:r>
            <a:endParaRPr/>
          </a:p>
        </p:txBody>
      </p:sp>
      <p:sp>
        <p:nvSpPr>
          <p:cNvPr id="403" name="Google Shape;403;p5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Docker images are used as the template for a containers.</a:t>
            </a:r>
            <a:endParaRPr/>
          </a:p>
          <a:p>
            <a:pPr indent="-342900" lvl="0" marL="457200" rtl="0" algn="l">
              <a:spcBef>
                <a:spcPts val="0"/>
              </a:spcBef>
              <a:spcAft>
                <a:spcPts val="0"/>
              </a:spcAft>
              <a:buSzPts val="1800"/>
              <a:buChar char="●"/>
            </a:pPr>
            <a:r>
              <a:rPr lang="en"/>
              <a:t>Similar to a VM Image (ova, vmdk, qcow2 etc.)</a:t>
            </a:r>
            <a:endParaRPr/>
          </a:p>
          <a:p>
            <a:pPr indent="-342900" lvl="0" marL="457200" rtl="0" algn="l">
              <a:spcBef>
                <a:spcPts val="0"/>
              </a:spcBef>
              <a:spcAft>
                <a:spcPts val="0"/>
              </a:spcAft>
              <a:buSzPts val="1800"/>
              <a:buChar char="●"/>
            </a:pPr>
            <a:r>
              <a:rPr lang="en"/>
              <a:t>Containers are instances of images.</a:t>
            </a:r>
            <a:endParaRPr/>
          </a:p>
          <a:p>
            <a:pPr indent="-342900" lvl="0" marL="457200" rtl="0" algn="l">
              <a:spcBef>
                <a:spcPts val="0"/>
              </a:spcBef>
              <a:spcAft>
                <a:spcPts val="0"/>
              </a:spcAft>
              <a:buSzPts val="1800"/>
              <a:buChar char="●"/>
            </a:pPr>
            <a:r>
              <a:rPr lang="en"/>
              <a:t>The image defines the underlying packages, libraries, configuration etc. for the image.</a:t>
            </a:r>
            <a:endParaRPr/>
          </a:p>
          <a:p>
            <a:pPr indent="-342900" lvl="0" marL="457200" rtl="0" algn="l">
              <a:spcBef>
                <a:spcPts val="0"/>
              </a:spcBef>
              <a:spcAft>
                <a:spcPts val="0"/>
              </a:spcAft>
              <a:buSzPts val="1800"/>
              <a:buChar char="●"/>
            </a:pPr>
            <a:r>
              <a:rPr lang="en"/>
              <a:t>Images are built from Dockerfiles.</a:t>
            </a:r>
            <a:endParaRPr/>
          </a:p>
          <a:p>
            <a:pPr indent="-342900" lvl="0" marL="457200" rtl="0" algn="l">
              <a:spcBef>
                <a:spcPts val="0"/>
              </a:spcBef>
              <a:spcAft>
                <a:spcPts val="0"/>
              </a:spcAft>
              <a:buSzPts val="1800"/>
              <a:buChar char="●"/>
            </a:pPr>
            <a:r>
              <a:rPr lang="en"/>
              <a:t>Commonly used images are typically stored in image registries so that they don’t have to be continually rebuilt.</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7" name="Shape 407"/>
        <p:cNvGrpSpPr/>
        <p:nvPr/>
      </p:nvGrpSpPr>
      <p:grpSpPr>
        <a:xfrm>
          <a:off x="0" y="0"/>
          <a:ext cx="0" cy="0"/>
          <a:chOff x="0" y="0"/>
          <a:chExt cx="0" cy="0"/>
        </a:xfrm>
      </p:grpSpPr>
      <p:sp>
        <p:nvSpPr>
          <p:cNvPr id="408" name="Google Shape;408;p6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Dockerfiles</a:t>
            </a:r>
            <a:endParaRPr/>
          </a:p>
        </p:txBody>
      </p:sp>
      <p:sp>
        <p:nvSpPr>
          <p:cNvPr id="409" name="Google Shape;409;p6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Dockerfiles define how a Docker image is to be built.</a:t>
            </a:r>
            <a:endParaRPr/>
          </a:p>
          <a:p>
            <a:pPr indent="-342900" lvl="0" marL="457200" rtl="0" algn="l">
              <a:spcBef>
                <a:spcPts val="0"/>
              </a:spcBef>
              <a:spcAft>
                <a:spcPts val="0"/>
              </a:spcAft>
              <a:buSzPts val="1800"/>
              <a:buChar char="●"/>
            </a:pPr>
            <a:r>
              <a:rPr lang="en"/>
              <a:t>Dockerfiles are plaintext files written using the Dockerfile DSL.</a:t>
            </a:r>
            <a:endParaRPr/>
          </a:p>
          <a:p>
            <a:pPr indent="-342900" lvl="0" marL="457200" rtl="0" algn="l">
              <a:spcBef>
                <a:spcPts val="0"/>
              </a:spcBef>
              <a:spcAft>
                <a:spcPts val="0"/>
              </a:spcAft>
              <a:buSzPts val="1800"/>
              <a:buChar char="●"/>
            </a:pPr>
            <a:r>
              <a:rPr lang="en"/>
              <a:t>A Dockerfile consists of a variety of directives that are used to specify how a Docker image is built.</a:t>
            </a:r>
            <a:endParaRPr/>
          </a:p>
          <a:p>
            <a:pPr indent="-342900" lvl="0" marL="457200" rtl="0" algn="l">
              <a:spcBef>
                <a:spcPts val="0"/>
              </a:spcBef>
              <a:spcAft>
                <a:spcPts val="0"/>
              </a:spcAft>
              <a:buSzPts val="1800"/>
              <a:buChar char="●"/>
            </a:pPr>
            <a:r>
              <a:rPr lang="en"/>
              <a:t>This directives can include:</a:t>
            </a:r>
            <a:endParaRPr/>
          </a:p>
          <a:p>
            <a:pPr indent="-317500" lvl="1" marL="914400" rtl="0" algn="l">
              <a:spcBef>
                <a:spcPts val="0"/>
              </a:spcBef>
              <a:spcAft>
                <a:spcPts val="0"/>
              </a:spcAft>
              <a:buSzPts val="1400"/>
              <a:buChar char="○"/>
            </a:pPr>
            <a:r>
              <a:rPr lang="en"/>
              <a:t>Defining the base image for the Dockerfile.</a:t>
            </a:r>
            <a:endParaRPr/>
          </a:p>
          <a:p>
            <a:pPr indent="-317500" lvl="1" marL="914400" rtl="0" algn="l">
              <a:spcBef>
                <a:spcPts val="0"/>
              </a:spcBef>
              <a:spcAft>
                <a:spcPts val="0"/>
              </a:spcAft>
              <a:buSzPts val="1400"/>
              <a:buChar char="○"/>
            </a:pPr>
            <a:r>
              <a:rPr lang="en"/>
              <a:t>Specifying shell commands to run during the build of the image.</a:t>
            </a:r>
            <a:endParaRPr/>
          </a:p>
          <a:p>
            <a:pPr indent="-317500" lvl="1" marL="914400" rtl="0" algn="l">
              <a:spcBef>
                <a:spcPts val="0"/>
              </a:spcBef>
              <a:spcAft>
                <a:spcPts val="0"/>
              </a:spcAft>
              <a:buSzPts val="1400"/>
              <a:buChar char="○"/>
            </a:pPr>
            <a:r>
              <a:rPr lang="en"/>
              <a:t>Specifying files and directories to copy into the image.</a:t>
            </a:r>
            <a:endParaRPr/>
          </a:p>
          <a:p>
            <a:pPr indent="-317500" lvl="1" marL="914400" rtl="0" algn="l">
              <a:spcBef>
                <a:spcPts val="0"/>
              </a:spcBef>
              <a:spcAft>
                <a:spcPts val="0"/>
              </a:spcAft>
              <a:buSzPts val="1400"/>
              <a:buChar char="○"/>
            </a:pPr>
            <a:r>
              <a:rPr lang="en"/>
              <a:t>Exposing ports and volumes.</a:t>
            </a:r>
            <a:endParaRPr/>
          </a:p>
          <a:p>
            <a:pPr indent="-317500" lvl="1" marL="914400" rtl="0" algn="l">
              <a:spcBef>
                <a:spcPts val="0"/>
              </a:spcBef>
              <a:spcAft>
                <a:spcPts val="0"/>
              </a:spcAft>
              <a:buSzPts val="1400"/>
              <a:buChar char="○"/>
            </a:pPr>
            <a:r>
              <a:rPr lang="en"/>
              <a:t>And much more.</a:t>
            </a:r>
            <a:endParaRPr/>
          </a:p>
          <a:p>
            <a:pPr indent="-342900" lvl="0" marL="457200" rtl="0" algn="l">
              <a:spcBef>
                <a:spcPts val="0"/>
              </a:spcBef>
              <a:spcAft>
                <a:spcPts val="0"/>
              </a:spcAft>
              <a:buSzPts val="1800"/>
              <a:buChar char="●"/>
            </a:pPr>
            <a:r>
              <a:rPr lang="en"/>
              <a:t>Dockerfiles tend to be versioned alongside the code/software that they are building images for and they </a:t>
            </a:r>
            <a:r>
              <a:rPr lang="en"/>
              <a:t>provide a useful, self-documenting template for how to deploy an application or piece of software.</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3" name="Shape 413"/>
        <p:cNvGrpSpPr/>
        <p:nvPr/>
      </p:nvGrpSpPr>
      <p:grpSpPr>
        <a:xfrm>
          <a:off x="0" y="0"/>
          <a:ext cx="0" cy="0"/>
          <a:chOff x="0" y="0"/>
          <a:chExt cx="0" cy="0"/>
        </a:xfrm>
      </p:grpSpPr>
      <p:sp>
        <p:nvSpPr>
          <p:cNvPr id="414" name="Google Shape;414;p6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Docker Registry</a:t>
            </a:r>
            <a:endParaRPr/>
          </a:p>
        </p:txBody>
      </p:sp>
      <p:sp>
        <p:nvSpPr>
          <p:cNvPr id="415" name="Google Shape;415;p61"/>
          <p:cNvSpPr txBox="1"/>
          <p:nvPr>
            <p:ph idx="1" type="body"/>
          </p:nvPr>
        </p:nvSpPr>
        <p:spPr>
          <a:xfrm>
            <a:off x="311700" y="1152475"/>
            <a:ext cx="44691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A Docker registry is used to store images so that they may be easily downloaded and used by others.</a:t>
            </a:r>
            <a:endParaRPr/>
          </a:p>
          <a:p>
            <a:pPr indent="-342900" lvl="0" marL="457200" rtl="0" algn="l">
              <a:spcBef>
                <a:spcPts val="0"/>
              </a:spcBef>
              <a:spcAft>
                <a:spcPts val="0"/>
              </a:spcAft>
              <a:buSzPts val="1800"/>
              <a:buChar char="●"/>
            </a:pPr>
            <a:r>
              <a:rPr lang="en"/>
              <a:t>Can easily run a Docker registry in a container itself for local image development and management.</a:t>
            </a:r>
            <a:endParaRPr/>
          </a:p>
          <a:p>
            <a:pPr indent="-342900" lvl="0" marL="457200" rtl="0" algn="l">
              <a:spcBef>
                <a:spcPts val="0"/>
              </a:spcBef>
              <a:spcAft>
                <a:spcPts val="0"/>
              </a:spcAft>
              <a:buSzPts val="1800"/>
              <a:buChar char="●"/>
            </a:pPr>
            <a:r>
              <a:rPr lang="en"/>
              <a:t>Dockerhub is a common public image registry managed by Docker itself.</a:t>
            </a:r>
            <a:endParaRPr/>
          </a:p>
        </p:txBody>
      </p:sp>
      <p:pic>
        <p:nvPicPr>
          <p:cNvPr id="416" name="Google Shape;416;p61"/>
          <p:cNvPicPr preferRelativeResize="0"/>
          <p:nvPr/>
        </p:nvPicPr>
        <p:blipFill>
          <a:blip r:embed="rId3">
            <a:alphaModFix/>
          </a:blip>
          <a:stretch>
            <a:fillRect/>
          </a:stretch>
        </p:blipFill>
        <p:spPr>
          <a:xfrm>
            <a:off x="5168225" y="713525"/>
            <a:ext cx="3486292" cy="3820977"/>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0" name="Shape 420"/>
        <p:cNvGrpSpPr/>
        <p:nvPr/>
      </p:nvGrpSpPr>
      <p:grpSpPr>
        <a:xfrm>
          <a:off x="0" y="0"/>
          <a:ext cx="0" cy="0"/>
          <a:chOff x="0" y="0"/>
          <a:chExt cx="0" cy="0"/>
        </a:xfrm>
      </p:grpSpPr>
      <p:sp>
        <p:nvSpPr>
          <p:cNvPr id="421" name="Google Shape;421;p6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Dockerhub</a:t>
            </a:r>
            <a:endParaRPr/>
          </a:p>
        </p:txBody>
      </p:sp>
      <p:sp>
        <p:nvSpPr>
          <p:cNvPr id="422" name="Google Shape;422;p62"/>
          <p:cNvSpPr txBox="1"/>
          <p:nvPr>
            <p:ph idx="1" type="body"/>
          </p:nvPr>
        </p:nvSpPr>
        <p:spPr>
          <a:xfrm>
            <a:off x="311700" y="1152475"/>
            <a:ext cx="60204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Public repository of images</a:t>
            </a:r>
            <a:endParaRPr/>
          </a:p>
          <a:p>
            <a:pPr indent="-342900" lvl="0" marL="457200" rtl="0" algn="l">
              <a:spcBef>
                <a:spcPts val="0"/>
              </a:spcBef>
              <a:spcAft>
                <a:spcPts val="0"/>
              </a:spcAft>
              <a:buSzPts val="1800"/>
              <a:buChar char="●"/>
            </a:pPr>
            <a:r>
              <a:rPr lang="en"/>
              <a:t>Free to use and contribute images</a:t>
            </a:r>
            <a:endParaRPr/>
          </a:p>
          <a:p>
            <a:pPr indent="-342900" lvl="0" marL="457200" rtl="0" algn="l">
              <a:spcBef>
                <a:spcPts val="0"/>
              </a:spcBef>
              <a:spcAft>
                <a:spcPts val="0"/>
              </a:spcAft>
              <a:buSzPts val="1800"/>
              <a:buChar char="●"/>
            </a:pPr>
            <a:r>
              <a:rPr lang="en"/>
              <a:t>Many images are maintained by core OS/software developers and companies</a:t>
            </a:r>
            <a:endParaRPr/>
          </a:p>
          <a:p>
            <a:pPr indent="-317500" lvl="1" marL="914400" rtl="0" algn="l">
              <a:spcBef>
                <a:spcPts val="0"/>
              </a:spcBef>
              <a:spcAft>
                <a:spcPts val="0"/>
              </a:spcAft>
              <a:buSzPts val="1400"/>
              <a:buChar char="○"/>
            </a:pPr>
            <a:r>
              <a:rPr lang="en"/>
              <a:t>Canonical supports Ubuntu images.</a:t>
            </a:r>
            <a:endParaRPr/>
          </a:p>
          <a:p>
            <a:pPr indent="-317500" lvl="1" marL="914400" rtl="0" algn="l">
              <a:spcBef>
                <a:spcPts val="0"/>
              </a:spcBef>
              <a:spcAft>
                <a:spcPts val="0"/>
              </a:spcAft>
              <a:buSzPts val="1400"/>
              <a:buChar char="○"/>
            </a:pPr>
            <a:r>
              <a:rPr lang="en"/>
              <a:t>CentOS Project supports CentOS images</a:t>
            </a:r>
            <a:endParaRPr/>
          </a:p>
          <a:p>
            <a:pPr indent="-342900" lvl="0" marL="457200" rtl="0" algn="l">
              <a:spcBef>
                <a:spcPts val="0"/>
              </a:spcBef>
              <a:spcAft>
                <a:spcPts val="0"/>
              </a:spcAft>
              <a:buSzPts val="1800"/>
              <a:buChar char="●"/>
            </a:pPr>
            <a:r>
              <a:rPr lang="en"/>
              <a:t>Docker verified images</a:t>
            </a:r>
            <a:endParaRPr/>
          </a:p>
          <a:p>
            <a:pPr indent="-317500" lvl="1" marL="914400" rtl="0" algn="l">
              <a:spcBef>
                <a:spcPts val="0"/>
              </a:spcBef>
              <a:spcAft>
                <a:spcPts val="0"/>
              </a:spcAft>
              <a:buSzPts val="1400"/>
              <a:buChar char="○"/>
            </a:pPr>
            <a:r>
              <a:rPr lang="en"/>
              <a:t>Certified by Docker to adhere to exemplify practices.</a:t>
            </a:r>
            <a:endParaRPr/>
          </a:p>
          <a:p>
            <a:pPr indent="-342900" lvl="0" marL="457200" rtl="0" algn="l">
              <a:spcBef>
                <a:spcPts val="0"/>
              </a:spcBef>
              <a:spcAft>
                <a:spcPts val="0"/>
              </a:spcAft>
              <a:buSzPts val="1800"/>
              <a:buChar char="●"/>
            </a:pPr>
            <a:r>
              <a:rPr lang="en"/>
              <a:t>Always start with Dockerhub before creating a new image. It’s likely someone in the community has already contributed an image you can use or base your image off of.</a:t>
            </a:r>
            <a:endParaRPr/>
          </a:p>
        </p:txBody>
      </p:sp>
      <p:pic>
        <p:nvPicPr>
          <p:cNvPr id="423" name="Google Shape;423;p62"/>
          <p:cNvPicPr preferRelativeResize="0"/>
          <p:nvPr/>
        </p:nvPicPr>
        <p:blipFill>
          <a:blip r:embed="rId3">
            <a:alphaModFix/>
          </a:blip>
          <a:stretch>
            <a:fillRect/>
          </a:stretch>
        </p:blipFill>
        <p:spPr>
          <a:xfrm>
            <a:off x="6243900" y="1572075"/>
            <a:ext cx="2686050" cy="21336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7" name="Shape 427"/>
        <p:cNvGrpSpPr/>
        <p:nvPr/>
      </p:nvGrpSpPr>
      <p:grpSpPr>
        <a:xfrm>
          <a:off x="0" y="0"/>
          <a:ext cx="0" cy="0"/>
          <a:chOff x="0" y="0"/>
          <a:chExt cx="0" cy="0"/>
        </a:xfrm>
      </p:grpSpPr>
      <p:pic>
        <p:nvPicPr>
          <p:cNvPr id="428" name="Google Shape;428;p63"/>
          <p:cNvPicPr preferRelativeResize="0"/>
          <p:nvPr/>
        </p:nvPicPr>
        <p:blipFill>
          <a:blip r:embed="rId3">
            <a:alphaModFix/>
          </a:blip>
          <a:stretch>
            <a:fillRect/>
          </a:stretch>
        </p:blipFill>
        <p:spPr>
          <a:xfrm>
            <a:off x="152400" y="152400"/>
            <a:ext cx="8839202" cy="2627207"/>
          </a:xfrm>
          <a:prstGeom prst="rect">
            <a:avLst/>
          </a:prstGeom>
          <a:noFill/>
          <a:ln>
            <a:noFill/>
          </a:ln>
        </p:spPr>
      </p:pic>
      <p:sp>
        <p:nvSpPr>
          <p:cNvPr id="429" name="Google Shape;429;p63"/>
          <p:cNvSpPr txBox="1"/>
          <p:nvPr/>
        </p:nvSpPr>
        <p:spPr>
          <a:xfrm>
            <a:off x="756400" y="3311350"/>
            <a:ext cx="7563900" cy="114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latin typeface="Comic Sans MS"/>
                <a:ea typeface="Comic Sans MS"/>
                <a:cs typeface="Comic Sans MS"/>
                <a:sym typeface="Comic Sans MS"/>
              </a:rPr>
              <a:t>Questions?</a:t>
            </a:r>
            <a:endParaRPr sz="4800">
              <a:latin typeface="Comic Sans MS"/>
              <a:ea typeface="Comic Sans MS"/>
              <a:cs typeface="Comic Sans MS"/>
              <a:sym typeface="Comic Sans M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6" name="Shape 196"/>
        <p:cNvGrpSpPr/>
        <p:nvPr/>
      </p:nvGrpSpPr>
      <p:grpSpPr>
        <a:xfrm>
          <a:off x="0" y="0"/>
          <a:ext cx="0" cy="0"/>
          <a:chOff x="0" y="0"/>
          <a:chExt cx="0" cy="0"/>
        </a:xfrm>
      </p:grpSpPr>
      <p:sp>
        <p:nvSpPr>
          <p:cNvPr id="197" name="Google Shape;197;p28"/>
          <p:cNvSpPr txBox="1"/>
          <p:nvPr>
            <p:ph type="title"/>
          </p:nvPr>
        </p:nvSpPr>
        <p:spPr>
          <a:xfrm>
            <a:off x="311700" y="15412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mic Sans MS"/>
                <a:ea typeface="Comic Sans MS"/>
                <a:cs typeface="Comic Sans MS"/>
                <a:sym typeface="Comic Sans MS"/>
              </a:rPr>
              <a:t>Introduction to Containers and Docker </a:t>
            </a:r>
            <a:endParaRPr>
              <a:latin typeface="Comic Sans MS"/>
              <a:ea typeface="Comic Sans MS"/>
              <a:cs typeface="Comic Sans MS"/>
              <a:sym typeface="Comic Sans MS"/>
            </a:endParaRPr>
          </a:p>
        </p:txBody>
      </p:sp>
      <p:pic>
        <p:nvPicPr>
          <p:cNvPr id="198" name="Google Shape;198;p28"/>
          <p:cNvPicPr preferRelativeResize="0"/>
          <p:nvPr/>
        </p:nvPicPr>
        <p:blipFill>
          <a:blip r:embed="rId3">
            <a:alphaModFix/>
          </a:blip>
          <a:stretch>
            <a:fillRect/>
          </a:stretch>
        </p:blipFill>
        <p:spPr>
          <a:xfrm>
            <a:off x="3162225" y="2306851"/>
            <a:ext cx="2819550" cy="273145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3" name="Shape 433"/>
        <p:cNvGrpSpPr/>
        <p:nvPr/>
      </p:nvGrpSpPr>
      <p:grpSpPr>
        <a:xfrm>
          <a:off x="0" y="0"/>
          <a:ext cx="0" cy="0"/>
          <a:chOff x="0" y="0"/>
          <a:chExt cx="0" cy="0"/>
        </a:xfrm>
      </p:grpSpPr>
      <p:pic>
        <p:nvPicPr>
          <p:cNvPr id="434" name="Google Shape;434;p64"/>
          <p:cNvPicPr preferRelativeResize="0"/>
          <p:nvPr/>
        </p:nvPicPr>
        <p:blipFill>
          <a:blip r:embed="rId3">
            <a:alphaModFix/>
          </a:blip>
          <a:stretch>
            <a:fillRect/>
          </a:stretch>
        </p:blipFill>
        <p:spPr>
          <a:xfrm>
            <a:off x="977538" y="304800"/>
            <a:ext cx="7188924" cy="4838699"/>
          </a:xfrm>
          <a:prstGeom prst="rect">
            <a:avLst/>
          </a:prstGeom>
          <a:noFill/>
          <a:ln>
            <a:noFill/>
          </a:ln>
        </p:spPr>
      </p:pic>
      <p:sp>
        <p:nvSpPr>
          <p:cNvPr id="435" name="Google Shape;435;p64"/>
          <p:cNvSpPr txBox="1"/>
          <p:nvPr/>
        </p:nvSpPr>
        <p:spPr>
          <a:xfrm>
            <a:off x="386600" y="579900"/>
            <a:ext cx="4840800" cy="56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latin typeface="Comic Sans MS"/>
                <a:ea typeface="Comic Sans MS"/>
                <a:cs typeface="Comic Sans MS"/>
                <a:sym typeface="Comic Sans MS"/>
              </a:rPr>
              <a:t>Let’s Take a Break</a:t>
            </a:r>
            <a:endParaRPr sz="3600">
              <a:latin typeface="Comic Sans MS"/>
              <a:ea typeface="Comic Sans MS"/>
              <a:cs typeface="Comic Sans MS"/>
              <a:sym typeface="Comic Sans MS"/>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9" name="Shape 439"/>
        <p:cNvGrpSpPr/>
        <p:nvPr/>
      </p:nvGrpSpPr>
      <p:grpSpPr>
        <a:xfrm>
          <a:off x="0" y="0"/>
          <a:ext cx="0" cy="0"/>
          <a:chOff x="0" y="0"/>
          <a:chExt cx="0" cy="0"/>
        </a:xfrm>
      </p:grpSpPr>
      <p:pic>
        <p:nvPicPr>
          <p:cNvPr id="440" name="Google Shape;440;p65"/>
          <p:cNvPicPr preferRelativeResize="0"/>
          <p:nvPr/>
        </p:nvPicPr>
        <p:blipFill>
          <a:blip r:embed="rId3">
            <a:alphaModFix/>
          </a:blip>
          <a:stretch>
            <a:fillRect/>
          </a:stretch>
        </p:blipFill>
        <p:spPr>
          <a:xfrm>
            <a:off x="1346191" y="38100"/>
            <a:ext cx="6451617" cy="5067300"/>
          </a:xfrm>
          <a:prstGeom prst="rect">
            <a:avLst/>
          </a:prstGeom>
          <a:noFill/>
          <a:ln>
            <a:noFill/>
          </a:ln>
        </p:spPr>
      </p:pic>
      <p:sp>
        <p:nvSpPr>
          <p:cNvPr id="441" name="Google Shape;441;p65"/>
          <p:cNvSpPr txBox="1"/>
          <p:nvPr/>
        </p:nvSpPr>
        <p:spPr>
          <a:xfrm>
            <a:off x="2625475" y="1450400"/>
            <a:ext cx="3820800" cy="192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600">
                <a:latin typeface="Comic Sans MS"/>
                <a:ea typeface="Comic Sans MS"/>
                <a:cs typeface="Comic Sans MS"/>
                <a:sym typeface="Comic Sans MS"/>
              </a:rPr>
              <a:t>A Technical Overview of Docker</a:t>
            </a:r>
            <a:endParaRPr sz="3600">
              <a:latin typeface="Comic Sans MS"/>
              <a:ea typeface="Comic Sans MS"/>
              <a:cs typeface="Comic Sans MS"/>
              <a:sym typeface="Comic Sans MS"/>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5" name="Shape 445"/>
        <p:cNvGrpSpPr/>
        <p:nvPr/>
      </p:nvGrpSpPr>
      <p:grpSpPr>
        <a:xfrm>
          <a:off x="0" y="0"/>
          <a:ext cx="0" cy="0"/>
          <a:chOff x="0" y="0"/>
          <a:chExt cx="0" cy="0"/>
        </a:xfrm>
      </p:grpSpPr>
      <p:sp>
        <p:nvSpPr>
          <p:cNvPr id="446" name="Google Shape;446;p6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Outline</a:t>
            </a:r>
            <a:endParaRPr/>
          </a:p>
        </p:txBody>
      </p:sp>
      <p:sp>
        <p:nvSpPr>
          <p:cNvPr id="447" name="Google Shape;447;p6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Dockerfiles and Docker Images</a:t>
            </a:r>
            <a:endParaRPr/>
          </a:p>
          <a:p>
            <a:pPr indent="-342900" lvl="0" marL="457200" rtl="0" algn="l">
              <a:spcBef>
                <a:spcPts val="0"/>
              </a:spcBef>
              <a:spcAft>
                <a:spcPts val="0"/>
              </a:spcAft>
              <a:buSzPts val="1800"/>
              <a:buChar char="●"/>
            </a:pPr>
            <a:r>
              <a:rPr lang="en"/>
              <a:t>The Docker CLI</a:t>
            </a:r>
            <a:endParaRPr/>
          </a:p>
          <a:p>
            <a:pPr indent="-342900" lvl="0" marL="457200" rtl="0" algn="l">
              <a:spcBef>
                <a:spcPts val="0"/>
              </a:spcBef>
              <a:spcAft>
                <a:spcPts val="0"/>
              </a:spcAft>
              <a:buSzPts val="1800"/>
              <a:buChar char="●"/>
            </a:pPr>
            <a:r>
              <a:rPr lang="en"/>
              <a:t>Docker Volumes</a:t>
            </a:r>
            <a:endParaRPr/>
          </a:p>
          <a:p>
            <a:pPr indent="-342900" lvl="0" marL="457200" rtl="0" algn="l">
              <a:spcBef>
                <a:spcPts val="0"/>
              </a:spcBef>
              <a:spcAft>
                <a:spcPts val="0"/>
              </a:spcAft>
              <a:buSzPts val="1800"/>
              <a:buChar char="●"/>
            </a:pPr>
            <a:r>
              <a:rPr lang="en"/>
              <a:t>Docker Networking</a:t>
            </a:r>
            <a:endParaRPr/>
          </a:p>
          <a:p>
            <a:pPr indent="-342900" lvl="0" marL="457200" rtl="0" algn="l">
              <a:spcBef>
                <a:spcPts val="0"/>
              </a:spcBef>
              <a:spcAft>
                <a:spcPts val="0"/>
              </a:spcAft>
              <a:buSzPts val="1800"/>
              <a:buChar char="●"/>
            </a:pPr>
            <a:r>
              <a:rPr lang="en"/>
              <a:t>Docker-Compose</a:t>
            </a:r>
            <a:endParaRPr/>
          </a:p>
          <a:p>
            <a:pPr indent="-342900" lvl="0" marL="457200" rtl="0" algn="l">
              <a:spcBef>
                <a:spcPts val="0"/>
              </a:spcBef>
              <a:spcAft>
                <a:spcPts val="0"/>
              </a:spcAft>
              <a:buSzPts val="1800"/>
              <a:buChar char="●"/>
            </a:pPr>
            <a:r>
              <a:rPr lang="en"/>
              <a:t>Special Topics</a:t>
            </a:r>
            <a:endParaRPr/>
          </a:p>
          <a:p>
            <a:pPr indent="-317500" lvl="1" marL="914400" rtl="0" algn="l">
              <a:spcBef>
                <a:spcPts val="0"/>
              </a:spcBef>
              <a:spcAft>
                <a:spcPts val="0"/>
              </a:spcAft>
              <a:buSzPts val="1400"/>
              <a:buChar char="○"/>
            </a:pPr>
            <a:r>
              <a:rPr lang="en"/>
              <a:t>Docker Images from Scratch</a:t>
            </a:r>
            <a:endParaRPr/>
          </a:p>
          <a:p>
            <a:pPr indent="-317500" lvl="1" marL="914400" rtl="0" algn="l">
              <a:spcBef>
                <a:spcPts val="0"/>
              </a:spcBef>
              <a:spcAft>
                <a:spcPts val="0"/>
              </a:spcAft>
              <a:buSzPts val="1400"/>
              <a:buChar char="○"/>
            </a:pPr>
            <a:r>
              <a:rPr lang="en"/>
              <a:t>Privileged Containers</a:t>
            </a:r>
            <a:endParaRPr/>
          </a:p>
          <a:p>
            <a:pPr indent="-317500" lvl="1" marL="914400" rtl="0" algn="l">
              <a:spcBef>
                <a:spcPts val="0"/>
              </a:spcBef>
              <a:spcAft>
                <a:spcPts val="0"/>
              </a:spcAft>
              <a:buSzPts val="1400"/>
              <a:buChar char="○"/>
            </a:pPr>
            <a:r>
              <a:rPr lang="en"/>
              <a:t>Windows Images and Containers</a:t>
            </a:r>
            <a:endParaRPr/>
          </a:p>
          <a:p>
            <a:pPr indent="-317500" lvl="1" marL="914400" rtl="0" algn="l">
              <a:spcBef>
                <a:spcPts val="0"/>
              </a:spcBef>
              <a:spcAft>
                <a:spcPts val="0"/>
              </a:spcAft>
              <a:buSzPts val="1400"/>
              <a:buChar char="○"/>
            </a:pPr>
            <a:r>
              <a:rPr lang="en"/>
              <a:t>Docker Security</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1" name="Shape 451"/>
        <p:cNvGrpSpPr/>
        <p:nvPr/>
      </p:nvGrpSpPr>
      <p:grpSpPr>
        <a:xfrm>
          <a:off x="0" y="0"/>
          <a:ext cx="0" cy="0"/>
          <a:chOff x="0" y="0"/>
          <a:chExt cx="0" cy="0"/>
        </a:xfrm>
      </p:grpSpPr>
      <p:sp>
        <p:nvSpPr>
          <p:cNvPr id="452" name="Google Shape;452;p6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Dockerfiles</a:t>
            </a:r>
            <a:endParaRPr/>
          </a:p>
        </p:txBody>
      </p:sp>
      <p:sp>
        <p:nvSpPr>
          <p:cNvPr id="453" name="Google Shape;453;p6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Dockerfiles are text files that define how a Docker image is built.</a:t>
            </a:r>
            <a:endParaRPr/>
          </a:p>
          <a:p>
            <a:pPr indent="-342900" lvl="0" marL="457200" rtl="0" algn="l">
              <a:spcBef>
                <a:spcPts val="0"/>
              </a:spcBef>
              <a:spcAft>
                <a:spcPts val="0"/>
              </a:spcAft>
              <a:buSzPts val="1800"/>
              <a:buChar char="●"/>
            </a:pPr>
            <a:r>
              <a:rPr lang="en"/>
              <a:t>Dockerfiles contain a variety of directives that are used to copy in files, install packages and perform a variety of setup tasks during the build of the image.</a:t>
            </a:r>
            <a:endParaRPr/>
          </a:p>
          <a:p>
            <a:pPr indent="-342900" lvl="0" marL="457200" rtl="0" algn="l">
              <a:spcBef>
                <a:spcPts val="0"/>
              </a:spcBef>
              <a:spcAft>
                <a:spcPts val="0"/>
              </a:spcAft>
              <a:buSzPts val="1800"/>
              <a:buChar char="●"/>
            </a:pPr>
            <a:r>
              <a:rPr lang="en"/>
              <a:t>Plain text files written in a simple DSL.</a:t>
            </a:r>
            <a:endParaRPr/>
          </a:p>
          <a:p>
            <a:pPr indent="-342900" lvl="0" marL="457200" rtl="0" algn="l">
              <a:spcBef>
                <a:spcPts val="0"/>
              </a:spcBef>
              <a:spcAft>
                <a:spcPts val="0"/>
              </a:spcAft>
              <a:buSzPts val="1800"/>
              <a:buChar char="●"/>
            </a:pPr>
            <a:r>
              <a:rPr lang="en"/>
              <a:t>Let’s take a look at the various directives we can have in our Dockerfiles.</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7" name="Shape 457"/>
        <p:cNvGrpSpPr/>
        <p:nvPr/>
      </p:nvGrpSpPr>
      <p:grpSpPr>
        <a:xfrm>
          <a:off x="0" y="0"/>
          <a:ext cx="0" cy="0"/>
          <a:chOff x="0" y="0"/>
          <a:chExt cx="0" cy="0"/>
        </a:xfrm>
      </p:grpSpPr>
      <p:sp>
        <p:nvSpPr>
          <p:cNvPr id="458" name="Google Shape;458;p6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Common Dockerfile Directives</a:t>
            </a:r>
            <a:endParaRPr/>
          </a:p>
        </p:txBody>
      </p:sp>
      <p:sp>
        <p:nvSpPr>
          <p:cNvPr id="459" name="Google Shape;459;p6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Consolas"/>
              <a:buChar char="●"/>
            </a:pPr>
            <a:r>
              <a:rPr lang="en">
                <a:latin typeface="Consolas"/>
                <a:ea typeface="Consolas"/>
                <a:cs typeface="Consolas"/>
                <a:sym typeface="Consolas"/>
              </a:rPr>
              <a:t>FROM</a:t>
            </a:r>
            <a:endParaRPr>
              <a:latin typeface="Consolas"/>
              <a:ea typeface="Consolas"/>
              <a:cs typeface="Consolas"/>
              <a:sym typeface="Consolas"/>
            </a:endParaRPr>
          </a:p>
          <a:p>
            <a:pPr indent="-317500" lvl="1" marL="914400" rtl="0" algn="l">
              <a:spcBef>
                <a:spcPts val="0"/>
              </a:spcBef>
              <a:spcAft>
                <a:spcPts val="0"/>
              </a:spcAft>
              <a:buSzPts val="1400"/>
              <a:buChar char="○"/>
            </a:pPr>
            <a:r>
              <a:rPr lang="en"/>
              <a:t>Used to specify the base image for the Dockerfile.</a:t>
            </a:r>
            <a:endParaRPr/>
          </a:p>
          <a:p>
            <a:pPr indent="-317500" lvl="1" marL="914400" rtl="0" algn="l">
              <a:spcBef>
                <a:spcPts val="0"/>
              </a:spcBef>
              <a:spcAft>
                <a:spcPts val="0"/>
              </a:spcAft>
              <a:buSzPts val="1400"/>
              <a:buChar char="○"/>
            </a:pPr>
            <a:r>
              <a:rPr lang="en"/>
              <a:t>Required for every Dockerfile.</a:t>
            </a:r>
            <a:endParaRPr/>
          </a:p>
          <a:p>
            <a:pPr indent="0" lvl="0" marL="0" rtl="0" algn="l">
              <a:spcBef>
                <a:spcPts val="1600"/>
              </a:spcBef>
              <a:spcAft>
                <a:spcPts val="0"/>
              </a:spcAft>
              <a:buNone/>
            </a:pPr>
            <a:r>
              <a:t/>
            </a:r>
            <a:endParaRPr>
              <a:latin typeface="Consolas"/>
              <a:ea typeface="Consolas"/>
              <a:cs typeface="Consolas"/>
              <a:sym typeface="Consolas"/>
            </a:endParaRPr>
          </a:p>
          <a:p>
            <a:pPr indent="-342900" lvl="0" marL="457200" rtl="0" algn="l">
              <a:spcBef>
                <a:spcPts val="1600"/>
              </a:spcBef>
              <a:spcAft>
                <a:spcPts val="0"/>
              </a:spcAft>
              <a:buSzPts val="1800"/>
              <a:buFont typeface="Consolas"/>
              <a:buChar char="●"/>
            </a:pPr>
            <a:r>
              <a:rPr lang="en">
                <a:latin typeface="Consolas"/>
                <a:ea typeface="Consolas"/>
                <a:cs typeface="Consolas"/>
                <a:sym typeface="Consolas"/>
              </a:rPr>
              <a:t>LABEL</a:t>
            </a:r>
            <a:endParaRPr>
              <a:latin typeface="Consolas"/>
              <a:ea typeface="Consolas"/>
              <a:cs typeface="Consolas"/>
              <a:sym typeface="Consolas"/>
            </a:endParaRPr>
          </a:p>
          <a:p>
            <a:pPr indent="-317500" lvl="1" marL="914400" rtl="0" algn="l">
              <a:spcBef>
                <a:spcPts val="0"/>
              </a:spcBef>
              <a:spcAft>
                <a:spcPts val="0"/>
              </a:spcAft>
              <a:buSzPts val="1400"/>
              <a:buChar char="○"/>
            </a:pPr>
            <a:r>
              <a:rPr lang="en"/>
              <a:t>Sets a metadata label.</a:t>
            </a:r>
            <a:endParaRPr/>
          </a:p>
          <a:p>
            <a:pPr indent="-317500" lvl="1" marL="914400" rtl="0" algn="l">
              <a:spcBef>
                <a:spcPts val="0"/>
              </a:spcBef>
              <a:spcAft>
                <a:spcPts val="0"/>
              </a:spcAft>
              <a:buSzPts val="1400"/>
              <a:buChar char="○"/>
            </a:pPr>
            <a:r>
              <a:rPr lang="en"/>
              <a:t>Commonly used to specify the maintainer of the Dockerfile.</a:t>
            </a:r>
            <a:endParaRPr/>
          </a:p>
          <a:p>
            <a:pPr indent="-317500" lvl="1" marL="914400" rtl="0" algn="l">
              <a:spcBef>
                <a:spcPts val="0"/>
              </a:spcBef>
              <a:spcAft>
                <a:spcPts val="0"/>
              </a:spcAft>
              <a:buSzPts val="1400"/>
              <a:buChar char="○"/>
            </a:pPr>
            <a:r>
              <a:rPr lang="en"/>
              <a:t>Show up in the container metadata when invoking </a:t>
            </a:r>
            <a:r>
              <a:rPr lang="en">
                <a:latin typeface="Consolas"/>
                <a:ea typeface="Consolas"/>
                <a:cs typeface="Consolas"/>
                <a:sym typeface="Consolas"/>
              </a:rPr>
              <a:t>docker inspect</a:t>
            </a:r>
            <a:endParaRPr>
              <a:latin typeface="Consolas"/>
              <a:ea typeface="Consolas"/>
              <a:cs typeface="Consolas"/>
              <a:sym typeface="Consolas"/>
            </a:endParaRPr>
          </a:p>
          <a:p>
            <a:pPr indent="-317500" lvl="1" marL="914400" rtl="0" algn="l">
              <a:spcBef>
                <a:spcPts val="0"/>
              </a:spcBef>
              <a:spcAft>
                <a:spcPts val="0"/>
              </a:spcAft>
              <a:buSzPts val="1400"/>
              <a:buChar char="○"/>
            </a:pPr>
            <a:r>
              <a:rPr lang="en"/>
              <a:t>A container can have as many labels as desired.</a:t>
            </a:r>
            <a:endParaRPr/>
          </a:p>
          <a:p>
            <a:pPr indent="0" lvl="0" marL="0" rtl="0" algn="l">
              <a:spcBef>
                <a:spcPts val="1600"/>
              </a:spcBef>
              <a:spcAft>
                <a:spcPts val="1600"/>
              </a:spcAft>
              <a:buNone/>
            </a:pPr>
            <a:r>
              <a:t/>
            </a:r>
            <a:endParaRPr/>
          </a:p>
        </p:txBody>
      </p:sp>
      <p:sp>
        <p:nvSpPr>
          <p:cNvPr id="460" name="Google Shape;460;p68"/>
          <p:cNvSpPr/>
          <p:nvPr/>
        </p:nvSpPr>
        <p:spPr>
          <a:xfrm>
            <a:off x="790050" y="2055350"/>
            <a:ext cx="5345100" cy="690300"/>
          </a:xfrm>
          <a:prstGeom prst="snip1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Consolas"/>
                <a:ea typeface="Consolas"/>
                <a:cs typeface="Consolas"/>
                <a:sym typeface="Consolas"/>
              </a:rPr>
              <a:t># Use nginx:1.17 from dockerhub as the base image.</a:t>
            </a:r>
            <a:endParaRPr>
              <a:latin typeface="Consolas"/>
              <a:ea typeface="Consolas"/>
              <a:cs typeface="Consolas"/>
              <a:sym typeface="Consolas"/>
            </a:endParaRPr>
          </a:p>
          <a:p>
            <a:pPr indent="0" lvl="0" marL="0" rtl="0" algn="l">
              <a:spcBef>
                <a:spcPts val="0"/>
              </a:spcBef>
              <a:spcAft>
                <a:spcPts val="0"/>
              </a:spcAft>
              <a:buNone/>
            </a:pPr>
            <a:r>
              <a:rPr lang="en">
                <a:latin typeface="Consolas"/>
                <a:ea typeface="Consolas"/>
                <a:cs typeface="Consolas"/>
                <a:sym typeface="Consolas"/>
              </a:rPr>
              <a:t>FROM nginx:1.17</a:t>
            </a:r>
            <a:endParaRPr>
              <a:latin typeface="Consolas"/>
              <a:ea typeface="Consolas"/>
              <a:cs typeface="Consolas"/>
              <a:sym typeface="Consolas"/>
            </a:endParaRPr>
          </a:p>
        </p:txBody>
      </p:sp>
      <p:sp>
        <p:nvSpPr>
          <p:cNvPr id="461" name="Google Shape;461;p68"/>
          <p:cNvSpPr/>
          <p:nvPr/>
        </p:nvSpPr>
        <p:spPr>
          <a:xfrm>
            <a:off x="790050" y="4107175"/>
            <a:ext cx="5345100" cy="690300"/>
          </a:xfrm>
          <a:prstGeom prst="snip1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Consolas"/>
                <a:ea typeface="Consolas"/>
                <a:cs typeface="Consolas"/>
                <a:sym typeface="Consolas"/>
              </a:rPr>
              <a:t># Set the maintainer label</a:t>
            </a:r>
            <a:endParaRPr>
              <a:latin typeface="Consolas"/>
              <a:ea typeface="Consolas"/>
              <a:cs typeface="Consolas"/>
              <a:sym typeface="Consolas"/>
            </a:endParaRPr>
          </a:p>
          <a:p>
            <a:pPr indent="0" lvl="0" marL="0" rtl="0" algn="l">
              <a:spcBef>
                <a:spcPts val="0"/>
              </a:spcBef>
              <a:spcAft>
                <a:spcPts val="0"/>
              </a:spcAft>
              <a:buNone/>
            </a:pPr>
            <a:r>
              <a:rPr lang="en">
                <a:latin typeface="Consolas"/>
                <a:ea typeface="Consolas"/>
                <a:cs typeface="Consolas"/>
                <a:sym typeface="Consolas"/>
              </a:rPr>
              <a:t>LABEL maintainer=”somebody@somewhere.com”</a:t>
            </a:r>
            <a:endParaRPr>
              <a:latin typeface="Consolas"/>
              <a:ea typeface="Consolas"/>
              <a:cs typeface="Consolas"/>
              <a:sym typeface="Consolas"/>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5" name="Shape 465"/>
        <p:cNvGrpSpPr/>
        <p:nvPr/>
      </p:nvGrpSpPr>
      <p:grpSpPr>
        <a:xfrm>
          <a:off x="0" y="0"/>
          <a:ext cx="0" cy="0"/>
          <a:chOff x="0" y="0"/>
          <a:chExt cx="0" cy="0"/>
        </a:xfrm>
      </p:grpSpPr>
      <p:sp>
        <p:nvSpPr>
          <p:cNvPr id="466" name="Google Shape;466;p6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Common Dockerfile Directives Cont.</a:t>
            </a:r>
            <a:endParaRPr/>
          </a:p>
        </p:txBody>
      </p:sp>
      <p:sp>
        <p:nvSpPr>
          <p:cNvPr id="467" name="Google Shape;467;p6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Consolas"/>
              <a:buChar char="●"/>
            </a:pPr>
            <a:r>
              <a:rPr lang="en">
                <a:latin typeface="Consolas"/>
                <a:ea typeface="Consolas"/>
                <a:cs typeface="Consolas"/>
                <a:sym typeface="Consolas"/>
              </a:rPr>
              <a:t>RUN</a:t>
            </a:r>
            <a:endParaRPr>
              <a:latin typeface="Consolas"/>
              <a:ea typeface="Consolas"/>
              <a:cs typeface="Consolas"/>
              <a:sym typeface="Consolas"/>
            </a:endParaRPr>
          </a:p>
          <a:p>
            <a:pPr indent="-317500" lvl="1" marL="914400" rtl="0" algn="l">
              <a:spcBef>
                <a:spcPts val="0"/>
              </a:spcBef>
              <a:spcAft>
                <a:spcPts val="0"/>
              </a:spcAft>
              <a:buSzPts val="1400"/>
              <a:buChar char="○"/>
            </a:pPr>
            <a:r>
              <a:rPr lang="en"/>
              <a:t>Used to execute shell commands during the build of the Dockerfile.</a:t>
            </a:r>
            <a:endParaRPr/>
          </a:p>
          <a:p>
            <a:pPr indent="-317500" lvl="1" marL="914400" rtl="0" algn="l">
              <a:spcBef>
                <a:spcPts val="0"/>
              </a:spcBef>
              <a:spcAft>
                <a:spcPts val="0"/>
              </a:spcAft>
              <a:buSzPts val="1400"/>
              <a:buChar char="○"/>
            </a:pPr>
            <a:r>
              <a:rPr lang="en"/>
              <a:t>Commands must be non-interactive.</a:t>
            </a:r>
            <a:endParaRPr/>
          </a:p>
          <a:p>
            <a:pPr indent="0" lvl="0" marL="0" marR="0" rtl="0" algn="l">
              <a:lnSpc>
                <a:spcPct val="115000"/>
              </a:lnSpc>
              <a:spcBef>
                <a:spcPts val="1600"/>
              </a:spcBef>
              <a:spcAft>
                <a:spcPts val="0"/>
              </a:spcAft>
              <a:buNone/>
            </a:pPr>
            <a:r>
              <a:t/>
            </a:r>
            <a:endParaRPr/>
          </a:p>
          <a:p>
            <a:pPr indent="0" lvl="0" marL="0" rtl="0" algn="l">
              <a:spcBef>
                <a:spcPts val="1600"/>
              </a:spcBef>
              <a:spcAft>
                <a:spcPts val="1600"/>
              </a:spcAft>
              <a:buNone/>
            </a:pPr>
            <a:r>
              <a:t/>
            </a:r>
            <a:endParaRPr/>
          </a:p>
        </p:txBody>
      </p:sp>
      <p:sp>
        <p:nvSpPr>
          <p:cNvPr id="468" name="Google Shape;468;p69"/>
          <p:cNvSpPr/>
          <p:nvPr/>
        </p:nvSpPr>
        <p:spPr>
          <a:xfrm>
            <a:off x="798450" y="2264350"/>
            <a:ext cx="6252900" cy="2413200"/>
          </a:xfrm>
          <a:prstGeom prst="snip1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onsolas"/>
                <a:ea typeface="Consolas"/>
                <a:cs typeface="Consolas"/>
                <a:sym typeface="Consolas"/>
              </a:rPr>
              <a:t># BAD</a:t>
            </a:r>
            <a:endParaRPr>
              <a:latin typeface="Consolas"/>
              <a:ea typeface="Consolas"/>
              <a:cs typeface="Consolas"/>
              <a:sym typeface="Consolas"/>
            </a:endParaRPr>
          </a:p>
          <a:p>
            <a:pPr indent="0" lvl="0" marL="0" rtl="0" algn="l">
              <a:spcBef>
                <a:spcPts val="0"/>
              </a:spcBef>
              <a:spcAft>
                <a:spcPts val="0"/>
              </a:spcAft>
              <a:buNone/>
            </a:pPr>
            <a:r>
              <a:rPr lang="en">
                <a:latin typeface="Consolas"/>
                <a:ea typeface="Consolas"/>
                <a:cs typeface="Consolas"/>
                <a:sym typeface="Consolas"/>
              </a:rPr>
              <a:t># Apt will ask for confirmation before install.</a:t>
            </a:r>
            <a:endParaRPr>
              <a:latin typeface="Consolas"/>
              <a:ea typeface="Consolas"/>
              <a:cs typeface="Consolas"/>
              <a:sym typeface="Consolas"/>
            </a:endParaRPr>
          </a:p>
          <a:p>
            <a:pPr indent="0" lvl="0" marL="0" rtl="0" algn="l">
              <a:spcBef>
                <a:spcPts val="0"/>
              </a:spcBef>
              <a:spcAft>
                <a:spcPts val="0"/>
              </a:spcAft>
              <a:buNone/>
            </a:pPr>
            <a:r>
              <a:rPr lang="en">
                <a:latin typeface="Consolas"/>
                <a:ea typeface="Consolas"/>
                <a:cs typeface="Consolas"/>
                <a:sym typeface="Consolas"/>
              </a:rPr>
              <a:t># This will cause the build to break.</a:t>
            </a:r>
            <a:endParaRPr>
              <a:latin typeface="Consolas"/>
              <a:ea typeface="Consolas"/>
              <a:cs typeface="Consolas"/>
              <a:sym typeface="Consolas"/>
            </a:endParaRPr>
          </a:p>
          <a:p>
            <a:pPr indent="0" lvl="0" marL="0" rtl="0" algn="l">
              <a:spcBef>
                <a:spcPts val="0"/>
              </a:spcBef>
              <a:spcAft>
                <a:spcPts val="0"/>
              </a:spcAft>
              <a:buNone/>
            </a:pPr>
            <a:r>
              <a:rPr lang="en">
                <a:latin typeface="Consolas"/>
                <a:ea typeface="Consolas"/>
                <a:cs typeface="Consolas"/>
                <a:sym typeface="Consolas"/>
              </a:rPr>
              <a:t>RUN apt-get install nginx</a:t>
            </a:r>
            <a:endParaRPr>
              <a:latin typeface="Consolas"/>
              <a:ea typeface="Consolas"/>
              <a:cs typeface="Consolas"/>
              <a:sym typeface="Consolas"/>
            </a:endParaRPr>
          </a:p>
          <a:p>
            <a:pPr indent="0" lvl="0" marL="0" rtl="0" algn="l">
              <a:spcBef>
                <a:spcPts val="0"/>
              </a:spcBef>
              <a:spcAft>
                <a:spcPts val="0"/>
              </a:spcAft>
              <a:buNone/>
            </a:pPr>
            <a:r>
              <a:t/>
            </a:r>
            <a:endParaRPr>
              <a:latin typeface="Consolas"/>
              <a:ea typeface="Consolas"/>
              <a:cs typeface="Consolas"/>
              <a:sym typeface="Consolas"/>
            </a:endParaRPr>
          </a:p>
          <a:p>
            <a:pPr indent="0" lvl="0" marL="0" rtl="0" algn="l">
              <a:spcBef>
                <a:spcPts val="0"/>
              </a:spcBef>
              <a:spcAft>
                <a:spcPts val="0"/>
              </a:spcAft>
              <a:buNone/>
            </a:pPr>
            <a:r>
              <a:rPr lang="en">
                <a:latin typeface="Consolas"/>
                <a:ea typeface="Consolas"/>
                <a:cs typeface="Consolas"/>
                <a:sym typeface="Consolas"/>
              </a:rPr>
              <a:t># GOOD</a:t>
            </a:r>
            <a:endParaRPr>
              <a:latin typeface="Consolas"/>
              <a:ea typeface="Consolas"/>
              <a:cs typeface="Consolas"/>
              <a:sym typeface="Consolas"/>
            </a:endParaRPr>
          </a:p>
          <a:p>
            <a:pPr indent="0" lvl="0" marL="0" rtl="0" algn="l">
              <a:spcBef>
                <a:spcPts val="0"/>
              </a:spcBef>
              <a:spcAft>
                <a:spcPts val="0"/>
              </a:spcAft>
              <a:buNone/>
            </a:pPr>
            <a:r>
              <a:rPr lang="en">
                <a:latin typeface="Consolas"/>
                <a:ea typeface="Consolas"/>
                <a:cs typeface="Consolas"/>
                <a:sym typeface="Consolas"/>
              </a:rPr>
              <a:t># The -y flag will prevent apt from asking for confirmation</a:t>
            </a:r>
            <a:endParaRPr>
              <a:latin typeface="Consolas"/>
              <a:ea typeface="Consolas"/>
              <a:cs typeface="Consolas"/>
              <a:sym typeface="Consolas"/>
            </a:endParaRPr>
          </a:p>
          <a:p>
            <a:pPr indent="0" lvl="0" marL="0" rtl="0" algn="l">
              <a:spcBef>
                <a:spcPts val="0"/>
              </a:spcBef>
              <a:spcAft>
                <a:spcPts val="0"/>
              </a:spcAft>
              <a:buNone/>
            </a:pPr>
            <a:r>
              <a:rPr lang="en">
                <a:latin typeface="Consolas"/>
                <a:ea typeface="Consolas"/>
                <a:cs typeface="Consolas"/>
                <a:sym typeface="Consolas"/>
              </a:rPr>
              <a:t>RUN apt-get install -y nginx</a:t>
            </a:r>
            <a:endParaRPr>
              <a:latin typeface="Consolas"/>
              <a:ea typeface="Consolas"/>
              <a:cs typeface="Consolas"/>
              <a:sym typeface="Consolas"/>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2" name="Shape 472"/>
        <p:cNvGrpSpPr/>
        <p:nvPr/>
      </p:nvGrpSpPr>
      <p:grpSpPr>
        <a:xfrm>
          <a:off x="0" y="0"/>
          <a:ext cx="0" cy="0"/>
          <a:chOff x="0" y="0"/>
          <a:chExt cx="0" cy="0"/>
        </a:xfrm>
      </p:grpSpPr>
      <p:sp>
        <p:nvSpPr>
          <p:cNvPr id="473" name="Google Shape;473;p7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Common Dockerfile Directives Cont.</a:t>
            </a:r>
            <a:endParaRPr/>
          </a:p>
        </p:txBody>
      </p:sp>
      <p:sp>
        <p:nvSpPr>
          <p:cNvPr id="474" name="Google Shape;474;p7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Consolas"/>
              <a:buChar char="●"/>
            </a:pPr>
            <a:r>
              <a:rPr lang="en">
                <a:latin typeface="Consolas"/>
                <a:ea typeface="Consolas"/>
                <a:cs typeface="Consolas"/>
                <a:sym typeface="Consolas"/>
              </a:rPr>
              <a:t>COPY</a:t>
            </a:r>
            <a:endParaRPr>
              <a:latin typeface="Consolas"/>
              <a:ea typeface="Consolas"/>
              <a:cs typeface="Consolas"/>
              <a:sym typeface="Consolas"/>
            </a:endParaRPr>
          </a:p>
          <a:p>
            <a:pPr indent="-317500" lvl="1" marL="914400" rtl="0" algn="l">
              <a:spcBef>
                <a:spcPts val="0"/>
              </a:spcBef>
              <a:spcAft>
                <a:spcPts val="0"/>
              </a:spcAft>
              <a:buSzPts val="1400"/>
              <a:buChar char="○"/>
            </a:pPr>
            <a:r>
              <a:rPr lang="en"/>
              <a:t>Used to copy local files from the host into the Docker image.</a:t>
            </a:r>
            <a:endParaRPr/>
          </a:p>
          <a:p>
            <a:pPr indent="-317500" lvl="1" marL="914400" rtl="0" algn="l">
              <a:spcBef>
                <a:spcPts val="0"/>
              </a:spcBef>
              <a:spcAft>
                <a:spcPts val="0"/>
              </a:spcAft>
              <a:buSzPts val="1400"/>
              <a:buChar char="○"/>
            </a:pPr>
            <a:r>
              <a:rPr lang="en"/>
              <a:t>Can also copy directories.</a:t>
            </a:r>
            <a:endParaRPr/>
          </a:p>
          <a:p>
            <a:pPr indent="-317500" lvl="1" marL="914400" marR="0" rtl="0" algn="l">
              <a:lnSpc>
                <a:spcPct val="115000"/>
              </a:lnSpc>
              <a:spcBef>
                <a:spcPts val="0"/>
              </a:spcBef>
              <a:spcAft>
                <a:spcPts val="0"/>
              </a:spcAft>
              <a:buClr>
                <a:schemeClr val="dk2"/>
              </a:buClr>
              <a:buSzPts val="1400"/>
              <a:buFont typeface="Arial"/>
              <a:buChar char="○"/>
            </a:pPr>
            <a:r>
              <a:rPr lang="en"/>
              <a:t>Can also change permissions and ownership of the file at runtime. </a:t>
            </a:r>
            <a:endParaRPr/>
          </a:p>
          <a:p>
            <a:pPr indent="-317500" lvl="1" marL="914400" rtl="0" algn="l">
              <a:spcBef>
                <a:spcPts val="0"/>
              </a:spcBef>
              <a:spcAft>
                <a:spcPts val="0"/>
              </a:spcAft>
              <a:buSzPts val="1400"/>
              <a:buChar char="○"/>
            </a:pPr>
            <a:r>
              <a:rPr lang="en"/>
              <a:t>Files will be owned by root (UID: 0) in the image by default.</a:t>
            </a:r>
            <a:endParaRPr/>
          </a:p>
          <a:p>
            <a:pPr indent="-317500" lvl="1" marL="914400" marR="0" rtl="0" algn="l">
              <a:lnSpc>
                <a:spcPct val="115000"/>
              </a:lnSpc>
              <a:spcBef>
                <a:spcPts val="0"/>
              </a:spcBef>
              <a:spcAft>
                <a:spcPts val="0"/>
              </a:spcAft>
              <a:buSzPts val="1400"/>
              <a:buChar char="○"/>
            </a:pPr>
            <a:r>
              <a:t/>
            </a:r>
            <a:endParaRPr/>
          </a:p>
          <a:p>
            <a:pPr indent="0" lvl="0" marL="0" marR="0" rtl="0" algn="l">
              <a:lnSpc>
                <a:spcPct val="115000"/>
              </a:lnSpc>
              <a:spcBef>
                <a:spcPts val="1600"/>
              </a:spcBef>
              <a:spcAft>
                <a:spcPts val="1600"/>
              </a:spcAft>
              <a:buNone/>
            </a:pPr>
            <a:r>
              <a:t/>
            </a:r>
            <a:endParaRPr/>
          </a:p>
        </p:txBody>
      </p:sp>
      <p:sp>
        <p:nvSpPr>
          <p:cNvPr id="475" name="Google Shape;475;p70"/>
          <p:cNvSpPr/>
          <p:nvPr/>
        </p:nvSpPr>
        <p:spPr>
          <a:xfrm>
            <a:off x="798450" y="2645350"/>
            <a:ext cx="6252900" cy="2302800"/>
          </a:xfrm>
          <a:prstGeom prst="snip1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onsolas"/>
                <a:ea typeface="Consolas"/>
                <a:cs typeface="Consolas"/>
                <a:sym typeface="Consolas"/>
              </a:rPr>
              <a:t># Copy a file into the image.</a:t>
            </a:r>
            <a:endParaRPr>
              <a:latin typeface="Consolas"/>
              <a:ea typeface="Consolas"/>
              <a:cs typeface="Consolas"/>
              <a:sym typeface="Consolas"/>
            </a:endParaRPr>
          </a:p>
          <a:p>
            <a:pPr indent="0" lvl="0" marL="0" rtl="0" algn="l">
              <a:spcBef>
                <a:spcPts val="0"/>
              </a:spcBef>
              <a:spcAft>
                <a:spcPts val="0"/>
              </a:spcAft>
              <a:buNone/>
            </a:pPr>
            <a:r>
              <a:rPr lang="en">
                <a:latin typeface="Consolas"/>
                <a:ea typeface="Consolas"/>
                <a:cs typeface="Consolas"/>
                <a:sym typeface="Consolas"/>
              </a:rPr>
              <a:t>COPY /path/on/host/myfile.txt /path/in/image/myfile.txt</a:t>
            </a:r>
            <a:endParaRPr>
              <a:latin typeface="Consolas"/>
              <a:ea typeface="Consolas"/>
              <a:cs typeface="Consolas"/>
              <a:sym typeface="Consolas"/>
            </a:endParaRPr>
          </a:p>
          <a:p>
            <a:pPr indent="0" lvl="0" marL="0" rtl="0" algn="l">
              <a:spcBef>
                <a:spcPts val="0"/>
              </a:spcBef>
              <a:spcAft>
                <a:spcPts val="0"/>
              </a:spcAft>
              <a:buNone/>
            </a:pPr>
            <a:r>
              <a:t/>
            </a:r>
            <a:endParaRPr>
              <a:latin typeface="Consolas"/>
              <a:ea typeface="Consolas"/>
              <a:cs typeface="Consolas"/>
              <a:sym typeface="Consolas"/>
            </a:endParaRPr>
          </a:p>
          <a:p>
            <a:pPr indent="0" lvl="0" marL="0" rtl="0" algn="l">
              <a:spcBef>
                <a:spcPts val="0"/>
              </a:spcBef>
              <a:spcAft>
                <a:spcPts val="0"/>
              </a:spcAft>
              <a:buNone/>
            </a:pPr>
            <a:r>
              <a:rPr lang="en">
                <a:latin typeface="Consolas"/>
                <a:ea typeface="Consolas"/>
                <a:cs typeface="Consolas"/>
                <a:sym typeface="Consolas"/>
              </a:rPr>
              <a:t># Copy a file into the image.</a:t>
            </a:r>
            <a:endParaRPr>
              <a:latin typeface="Consolas"/>
              <a:ea typeface="Consolas"/>
              <a:cs typeface="Consolas"/>
              <a:sym typeface="Consolas"/>
            </a:endParaRPr>
          </a:p>
          <a:p>
            <a:pPr indent="0" lvl="0" marL="0" rtl="0" algn="l">
              <a:spcBef>
                <a:spcPts val="0"/>
              </a:spcBef>
              <a:spcAft>
                <a:spcPts val="0"/>
              </a:spcAft>
              <a:buNone/>
            </a:pPr>
            <a:r>
              <a:rPr lang="en">
                <a:latin typeface="Consolas"/>
                <a:ea typeface="Consolas"/>
                <a:cs typeface="Consolas"/>
                <a:sym typeface="Consolas"/>
              </a:rPr>
              <a:t># Change the ownership of the file.</a:t>
            </a:r>
            <a:endParaRPr>
              <a:latin typeface="Consolas"/>
              <a:ea typeface="Consolas"/>
              <a:cs typeface="Consolas"/>
              <a:sym typeface="Consolas"/>
            </a:endParaRPr>
          </a:p>
          <a:p>
            <a:pPr indent="0" lvl="0" marL="0" rtl="0" algn="l">
              <a:spcBef>
                <a:spcPts val="0"/>
              </a:spcBef>
              <a:spcAft>
                <a:spcPts val="0"/>
              </a:spcAft>
              <a:buNone/>
            </a:pPr>
            <a:r>
              <a:rPr lang="en">
                <a:latin typeface="Consolas"/>
                <a:ea typeface="Consolas"/>
                <a:cs typeface="Consolas"/>
                <a:sym typeface="Consolas"/>
              </a:rPr>
              <a:t>COPY --chown=www-data:www-data ./file.txt /file.txt</a:t>
            </a:r>
            <a:endParaRPr>
              <a:latin typeface="Consolas"/>
              <a:ea typeface="Consolas"/>
              <a:cs typeface="Consolas"/>
              <a:sym typeface="Consolas"/>
            </a:endParaRPr>
          </a:p>
          <a:p>
            <a:pPr indent="0" lvl="0" marL="0" rtl="0" algn="l">
              <a:spcBef>
                <a:spcPts val="0"/>
              </a:spcBef>
              <a:spcAft>
                <a:spcPts val="0"/>
              </a:spcAft>
              <a:buNone/>
            </a:pPr>
            <a:r>
              <a:t/>
            </a:r>
            <a:endParaRPr>
              <a:latin typeface="Consolas"/>
              <a:ea typeface="Consolas"/>
              <a:cs typeface="Consolas"/>
              <a:sym typeface="Consolas"/>
            </a:endParaRPr>
          </a:p>
          <a:p>
            <a:pPr indent="0" lvl="0" marL="0" rtl="0" algn="l">
              <a:spcBef>
                <a:spcPts val="0"/>
              </a:spcBef>
              <a:spcAft>
                <a:spcPts val="0"/>
              </a:spcAft>
              <a:buNone/>
            </a:pPr>
            <a:r>
              <a:rPr lang="en">
                <a:latin typeface="Consolas"/>
                <a:ea typeface="Consolas"/>
                <a:cs typeface="Consolas"/>
                <a:sym typeface="Consolas"/>
              </a:rPr>
              <a:t># Copy a directory into the image.</a:t>
            </a:r>
            <a:endParaRPr>
              <a:latin typeface="Consolas"/>
              <a:ea typeface="Consolas"/>
              <a:cs typeface="Consolas"/>
              <a:sym typeface="Consolas"/>
            </a:endParaRPr>
          </a:p>
          <a:p>
            <a:pPr indent="0" lvl="0" marL="0" rtl="0" algn="l">
              <a:spcBef>
                <a:spcPts val="0"/>
              </a:spcBef>
              <a:spcAft>
                <a:spcPts val="0"/>
              </a:spcAft>
              <a:buNone/>
            </a:pPr>
            <a:r>
              <a:rPr lang="en">
                <a:latin typeface="Consolas"/>
                <a:ea typeface="Consolas"/>
                <a:cs typeface="Consolas"/>
                <a:sym typeface="Consolas"/>
              </a:rPr>
              <a:t>COPY ./my_dir /my_dir</a:t>
            </a:r>
            <a:endParaRPr>
              <a:latin typeface="Consolas"/>
              <a:ea typeface="Consolas"/>
              <a:cs typeface="Consolas"/>
              <a:sym typeface="Consolas"/>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9" name="Shape 479"/>
        <p:cNvGrpSpPr/>
        <p:nvPr/>
      </p:nvGrpSpPr>
      <p:grpSpPr>
        <a:xfrm>
          <a:off x="0" y="0"/>
          <a:ext cx="0" cy="0"/>
          <a:chOff x="0" y="0"/>
          <a:chExt cx="0" cy="0"/>
        </a:xfrm>
      </p:grpSpPr>
      <p:sp>
        <p:nvSpPr>
          <p:cNvPr id="480" name="Google Shape;480;p7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Common Dockerfile Directives Cont.</a:t>
            </a:r>
            <a:endParaRPr/>
          </a:p>
        </p:txBody>
      </p:sp>
      <p:sp>
        <p:nvSpPr>
          <p:cNvPr id="481" name="Google Shape;481;p7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Consolas"/>
              <a:buChar char="●"/>
            </a:pPr>
            <a:r>
              <a:rPr lang="en">
                <a:latin typeface="Consolas"/>
                <a:ea typeface="Consolas"/>
                <a:cs typeface="Consolas"/>
                <a:sym typeface="Consolas"/>
              </a:rPr>
              <a:t>ADD</a:t>
            </a:r>
            <a:endParaRPr>
              <a:latin typeface="Consolas"/>
              <a:ea typeface="Consolas"/>
              <a:cs typeface="Consolas"/>
              <a:sym typeface="Consolas"/>
            </a:endParaRPr>
          </a:p>
          <a:p>
            <a:pPr indent="-317500" lvl="1" marL="914400" rtl="0" algn="l">
              <a:spcBef>
                <a:spcPts val="0"/>
              </a:spcBef>
              <a:spcAft>
                <a:spcPts val="0"/>
              </a:spcAft>
              <a:buSzPts val="1400"/>
              <a:buChar char="○"/>
            </a:pPr>
            <a:r>
              <a:rPr lang="en"/>
              <a:t>Used to copy in files from the host into the Docker image.</a:t>
            </a:r>
            <a:endParaRPr/>
          </a:p>
          <a:p>
            <a:pPr indent="-317500" lvl="1" marL="914400" rtl="0" algn="l">
              <a:spcBef>
                <a:spcPts val="0"/>
              </a:spcBef>
              <a:spcAft>
                <a:spcPts val="0"/>
              </a:spcAft>
              <a:buSzPts val="1400"/>
              <a:buChar char="○"/>
            </a:pPr>
            <a:r>
              <a:rPr lang="en"/>
              <a:t>Can be used to retrieve files from URLs unlike COPY.</a:t>
            </a:r>
            <a:endParaRPr/>
          </a:p>
          <a:p>
            <a:pPr indent="-317500" lvl="1" marL="914400" rtl="0" algn="l">
              <a:spcBef>
                <a:spcPts val="0"/>
              </a:spcBef>
              <a:spcAft>
                <a:spcPts val="0"/>
              </a:spcAft>
              <a:buSzPts val="1400"/>
              <a:buChar char="○"/>
            </a:pPr>
            <a:r>
              <a:rPr lang="en"/>
              <a:t>Cannot handle files at URLS that require authentication.</a:t>
            </a:r>
            <a:endParaRPr/>
          </a:p>
          <a:p>
            <a:pPr indent="-317500" lvl="1" marL="914400" rtl="0" algn="l">
              <a:spcBef>
                <a:spcPts val="0"/>
              </a:spcBef>
              <a:spcAft>
                <a:spcPts val="0"/>
              </a:spcAft>
              <a:buSzPts val="1400"/>
              <a:buChar char="○"/>
            </a:pPr>
            <a:r>
              <a:rPr lang="en"/>
              <a:t>Files will be owned by root (UID: 0) in the image by default.</a:t>
            </a:r>
            <a:endParaRPr/>
          </a:p>
          <a:p>
            <a:pPr indent="-317500" lvl="1" marL="914400" rtl="0" algn="l">
              <a:spcBef>
                <a:spcPts val="0"/>
              </a:spcBef>
              <a:spcAft>
                <a:spcPts val="0"/>
              </a:spcAft>
              <a:buSzPts val="1400"/>
              <a:buChar char="○"/>
            </a:pPr>
            <a:r>
              <a:rPr lang="en"/>
              <a:t>Will automatically decompress local archives (.zip, .tar, .tar.gz etc.)</a:t>
            </a:r>
            <a:endParaRPr/>
          </a:p>
          <a:p>
            <a:pPr indent="-317500" lvl="2" marL="1371600" rtl="0" algn="l">
              <a:spcBef>
                <a:spcPts val="0"/>
              </a:spcBef>
              <a:spcAft>
                <a:spcPts val="0"/>
              </a:spcAft>
              <a:buSzPts val="1400"/>
              <a:buChar char="■"/>
            </a:pPr>
            <a:r>
              <a:rPr lang="en"/>
              <a:t>Does not apply to archives fetched from URLs.</a:t>
            </a:r>
            <a:endParaRPr/>
          </a:p>
        </p:txBody>
      </p:sp>
      <p:sp>
        <p:nvSpPr>
          <p:cNvPr id="482" name="Google Shape;482;p71"/>
          <p:cNvSpPr/>
          <p:nvPr/>
        </p:nvSpPr>
        <p:spPr>
          <a:xfrm>
            <a:off x="781650" y="3062200"/>
            <a:ext cx="6252900" cy="1932900"/>
          </a:xfrm>
          <a:prstGeom prst="snip1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onsolas"/>
                <a:ea typeface="Consolas"/>
                <a:cs typeface="Consolas"/>
                <a:sym typeface="Consolas"/>
              </a:rPr>
              <a:t># Add a local file into the image.</a:t>
            </a:r>
            <a:endParaRPr>
              <a:latin typeface="Consolas"/>
              <a:ea typeface="Consolas"/>
              <a:cs typeface="Consolas"/>
              <a:sym typeface="Consolas"/>
            </a:endParaRPr>
          </a:p>
          <a:p>
            <a:pPr indent="0" lvl="0" marL="0" rtl="0" algn="l">
              <a:spcBef>
                <a:spcPts val="0"/>
              </a:spcBef>
              <a:spcAft>
                <a:spcPts val="0"/>
              </a:spcAft>
              <a:buNone/>
            </a:pPr>
            <a:r>
              <a:rPr lang="en">
                <a:latin typeface="Consolas"/>
                <a:ea typeface="Consolas"/>
                <a:cs typeface="Consolas"/>
                <a:sym typeface="Consolas"/>
              </a:rPr>
              <a:t>ADD </a:t>
            </a:r>
            <a:r>
              <a:rPr lang="en">
                <a:solidFill>
                  <a:schemeClr val="dk1"/>
                </a:solidFill>
                <a:latin typeface="Consolas"/>
                <a:ea typeface="Consolas"/>
                <a:cs typeface="Consolas"/>
                <a:sym typeface="Consolas"/>
              </a:rPr>
              <a:t>--chown=www-data:www-data ./</a:t>
            </a:r>
            <a:r>
              <a:rPr lang="en">
                <a:latin typeface="Consolas"/>
                <a:ea typeface="Consolas"/>
                <a:cs typeface="Consolas"/>
                <a:sym typeface="Consolas"/>
              </a:rPr>
              <a:t>myfile.txt /myfile.txt</a:t>
            </a:r>
            <a:endParaRPr>
              <a:latin typeface="Consolas"/>
              <a:ea typeface="Consolas"/>
              <a:cs typeface="Consolas"/>
              <a:sym typeface="Consolas"/>
            </a:endParaRPr>
          </a:p>
          <a:p>
            <a:pPr indent="0" lvl="0" marL="0" rtl="0" algn="l">
              <a:spcBef>
                <a:spcPts val="0"/>
              </a:spcBef>
              <a:spcAft>
                <a:spcPts val="0"/>
              </a:spcAft>
              <a:buNone/>
            </a:pPr>
            <a:r>
              <a:t/>
            </a:r>
            <a:endParaRPr>
              <a:latin typeface="Consolas"/>
              <a:ea typeface="Consolas"/>
              <a:cs typeface="Consolas"/>
              <a:sym typeface="Consolas"/>
            </a:endParaRPr>
          </a:p>
          <a:p>
            <a:pPr indent="0" lvl="0" marL="0" rtl="0" algn="l">
              <a:spcBef>
                <a:spcPts val="0"/>
              </a:spcBef>
              <a:spcAft>
                <a:spcPts val="0"/>
              </a:spcAft>
              <a:buNone/>
            </a:pPr>
            <a:r>
              <a:rPr lang="en">
                <a:latin typeface="Consolas"/>
                <a:ea typeface="Consolas"/>
                <a:cs typeface="Consolas"/>
                <a:sym typeface="Consolas"/>
              </a:rPr>
              <a:t># Add a file from a URL</a:t>
            </a:r>
            <a:endParaRPr>
              <a:latin typeface="Consolas"/>
              <a:ea typeface="Consolas"/>
              <a:cs typeface="Consolas"/>
              <a:sym typeface="Consolas"/>
            </a:endParaRPr>
          </a:p>
          <a:p>
            <a:pPr indent="0" lvl="0" marL="0" rtl="0" algn="l">
              <a:spcBef>
                <a:spcPts val="0"/>
              </a:spcBef>
              <a:spcAft>
                <a:spcPts val="0"/>
              </a:spcAft>
              <a:buNone/>
            </a:pPr>
            <a:r>
              <a:rPr lang="en">
                <a:latin typeface="Consolas"/>
                <a:ea typeface="Consolas"/>
                <a:cs typeface="Consolas"/>
                <a:sym typeface="Consolas"/>
              </a:rPr>
              <a:t># Change the ownership of the file.</a:t>
            </a:r>
            <a:endParaRPr>
              <a:latin typeface="Consolas"/>
              <a:ea typeface="Consolas"/>
              <a:cs typeface="Consolas"/>
              <a:sym typeface="Consolas"/>
            </a:endParaRPr>
          </a:p>
          <a:p>
            <a:pPr indent="0" lvl="0" marL="0" rtl="0" algn="l">
              <a:spcBef>
                <a:spcPts val="0"/>
              </a:spcBef>
              <a:spcAft>
                <a:spcPts val="0"/>
              </a:spcAft>
              <a:buNone/>
            </a:pPr>
            <a:r>
              <a:rPr lang="en">
                <a:latin typeface="Consolas"/>
                <a:ea typeface="Consolas"/>
                <a:cs typeface="Consolas"/>
                <a:sym typeface="Consolas"/>
              </a:rPr>
              <a:t>COPY --chown=www-data:www-data </a:t>
            </a:r>
            <a:r>
              <a:rPr lang="en">
                <a:latin typeface="Consolas"/>
                <a:ea typeface="Consolas"/>
                <a:cs typeface="Consolas"/>
                <a:sym typeface="Consolas"/>
              </a:rPr>
              <a:t>./file.txt</a:t>
            </a:r>
            <a:r>
              <a:rPr lang="en">
                <a:latin typeface="Consolas"/>
                <a:ea typeface="Consolas"/>
                <a:cs typeface="Consolas"/>
                <a:sym typeface="Consolas"/>
              </a:rPr>
              <a:t> /file.txt</a:t>
            </a:r>
            <a:endParaRPr>
              <a:latin typeface="Consolas"/>
              <a:ea typeface="Consolas"/>
              <a:cs typeface="Consolas"/>
              <a:sym typeface="Consolas"/>
            </a:endParaRPr>
          </a:p>
          <a:p>
            <a:pPr indent="0" lvl="0" marL="0" rtl="0" algn="l">
              <a:spcBef>
                <a:spcPts val="0"/>
              </a:spcBef>
              <a:spcAft>
                <a:spcPts val="0"/>
              </a:spcAft>
              <a:buNone/>
            </a:pPr>
            <a:r>
              <a:t/>
            </a:r>
            <a:endParaRPr>
              <a:latin typeface="Consolas"/>
              <a:ea typeface="Consolas"/>
              <a:cs typeface="Consolas"/>
              <a:sym typeface="Consolas"/>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6" name="Shape 486"/>
        <p:cNvGrpSpPr/>
        <p:nvPr/>
      </p:nvGrpSpPr>
      <p:grpSpPr>
        <a:xfrm>
          <a:off x="0" y="0"/>
          <a:ext cx="0" cy="0"/>
          <a:chOff x="0" y="0"/>
          <a:chExt cx="0" cy="0"/>
        </a:xfrm>
      </p:grpSpPr>
      <p:sp>
        <p:nvSpPr>
          <p:cNvPr id="487" name="Google Shape;487;p7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COPY vs ADD</a:t>
            </a:r>
            <a:endParaRPr/>
          </a:p>
        </p:txBody>
      </p:sp>
      <p:sp>
        <p:nvSpPr>
          <p:cNvPr id="488" name="Google Shape;488;p7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ADD does more than COPY. Why not just always use ADD?</a:t>
            </a:r>
            <a:endParaRPr/>
          </a:p>
          <a:p>
            <a:pPr indent="0" lvl="0" marL="0" rtl="0" algn="l">
              <a:spcBef>
                <a:spcPts val="1600"/>
              </a:spcBef>
              <a:spcAft>
                <a:spcPts val="0"/>
              </a:spcAft>
              <a:buNone/>
            </a:pPr>
            <a:r>
              <a:t/>
            </a:r>
            <a:endParaRPr/>
          </a:p>
          <a:p>
            <a:pPr indent="-342900" lvl="0" marL="457200" rtl="0" algn="l">
              <a:spcBef>
                <a:spcPts val="1600"/>
              </a:spcBef>
              <a:spcAft>
                <a:spcPts val="0"/>
              </a:spcAft>
              <a:buSzPts val="1800"/>
              <a:buChar char="●"/>
            </a:pPr>
            <a:r>
              <a:rPr lang="en"/>
              <a:t>ADD automatic archive decompression may not always be desired.</a:t>
            </a:r>
            <a:endParaRPr/>
          </a:p>
          <a:p>
            <a:pPr indent="-342900" lvl="0" marL="457200" rtl="0" algn="l">
              <a:spcBef>
                <a:spcPts val="0"/>
              </a:spcBef>
              <a:spcAft>
                <a:spcPts val="0"/>
              </a:spcAft>
              <a:buSzPts val="1800"/>
              <a:buChar char="●"/>
            </a:pPr>
            <a:r>
              <a:rPr lang="en"/>
              <a:t>If copying many files from URLs, having many ADD directives will add </a:t>
            </a:r>
            <a:r>
              <a:rPr lang="en"/>
              <a:t>additional</a:t>
            </a:r>
            <a:r>
              <a:rPr lang="en"/>
              <a:t> layers and potential bloat to your image.</a:t>
            </a:r>
            <a:endParaRPr/>
          </a:p>
          <a:p>
            <a:pPr indent="-317500" lvl="1" marL="914400" rtl="0" algn="l">
              <a:spcBef>
                <a:spcPts val="0"/>
              </a:spcBef>
              <a:spcAft>
                <a:spcPts val="0"/>
              </a:spcAft>
              <a:buSzPts val="1400"/>
              <a:buChar char="○"/>
            </a:pPr>
            <a:r>
              <a:rPr lang="en"/>
              <a:t>If copying many files from URLs, a better approach would be to use cURL or wget in a script that is executed during the build of your image.</a:t>
            </a:r>
            <a:endParaRPr/>
          </a:p>
          <a:p>
            <a:pPr indent="-342900" lvl="0" marL="457200" rtl="0" algn="l">
              <a:spcBef>
                <a:spcPts val="0"/>
              </a:spcBef>
              <a:spcAft>
                <a:spcPts val="0"/>
              </a:spcAft>
              <a:buSzPts val="1800"/>
              <a:buChar char="●"/>
            </a:pPr>
            <a:r>
              <a:rPr lang="en"/>
              <a:t>Files copied from URLs may only need to be present temporarily</a:t>
            </a:r>
            <a:endParaRPr/>
          </a:p>
          <a:p>
            <a:pPr indent="-342900" lvl="0" marL="457200" rtl="0" algn="l">
              <a:spcBef>
                <a:spcPts val="0"/>
              </a:spcBef>
              <a:spcAft>
                <a:spcPts val="0"/>
              </a:spcAft>
              <a:buSzPts val="1800"/>
              <a:buChar char="●"/>
            </a:pPr>
            <a:r>
              <a:rPr lang="en"/>
              <a:t>Best Practice: Use COPY when the extra functionality of ADD is not required.</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2" name="Shape 492"/>
        <p:cNvGrpSpPr/>
        <p:nvPr/>
      </p:nvGrpSpPr>
      <p:grpSpPr>
        <a:xfrm>
          <a:off x="0" y="0"/>
          <a:ext cx="0" cy="0"/>
          <a:chOff x="0" y="0"/>
          <a:chExt cx="0" cy="0"/>
        </a:xfrm>
      </p:grpSpPr>
      <p:sp>
        <p:nvSpPr>
          <p:cNvPr id="493" name="Google Shape;493;p7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Common Dockerfile Directives</a:t>
            </a:r>
            <a:endParaRPr/>
          </a:p>
        </p:txBody>
      </p:sp>
      <p:sp>
        <p:nvSpPr>
          <p:cNvPr id="494" name="Google Shape;494;p7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Consolas"/>
              <a:buChar char="●"/>
            </a:pPr>
            <a:r>
              <a:rPr lang="en">
                <a:latin typeface="Consolas"/>
                <a:ea typeface="Consolas"/>
                <a:cs typeface="Consolas"/>
                <a:sym typeface="Consolas"/>
              </a:rPr>
              <a:t>WORKDIR</a:t>
            </a:r>
            <a:endParaRPr>
              <a:latin typeface="Consolas"/>
              <a:ea typeface="Consolas"/>
              <a:cs typeface="Consolas"/>
              <a:sym typeface="Consolas"/>
            </a:endParaRPr>
          </a:p>
          <a:p>
            <a:pPr indent="-317500" lvl="1" marL="914400" rtl="0" algn="l">
              <a:spcBef>
                <a:spcPts val="0"/>
              </a:spcBef>
              <a:spcAft>
                <a:spcPts val="0"/>
              </a:spcAft>
              <a:buSzPts val="1400"/>
              <a:buChar char="○"/>
            </a:pPr>
            <a:r>
              <a:rPr lang="en"/>
              <a:t>Sets the working directory within the Docker image.</a:t>
            </a:r>
            <a:endParaRPr/>
          </a:p>
          <a:p>
            <a:pPr indent="-317500" lvl="1" marL="914400" rtl="0" algn="l">
              <a:spcBef>
                <a:spcPts val="0"/>
              </a:spcBef>
              <a:spcAft>
                <a:spcPts val="0"/>
              </a:spcAft>
              <a:buSzPts val="1400"/>
              <a:buChar char="○"/>
            </a:pPr>
            <a:r>
              <a:rPr lang="en"/>
              <a:t>Will be created if it doesn’t exist</a:t>
            </a:r>
            <a:endParaRPr/>
          </a:p>
          <a:p>
            <a:pPr indent="-317500" lvl="1" marL="914400" rtl="0" algn="l">
              <a:spcBef>
                <a:spcPts val="0"/>
              </a:spcBef>
              <a:spcAft>
                <a:spcPts val="0"/>
              </a:spcAft>
              <a:buSzPts val="1400"/>
              <a:buChar char="○"/>
            </a:pPr>
            <a:r>
              <a:rPr lang="en"/>
              <a:t>COPY, ADD, RUN directives will execute relative to the specified WORKDIR.</a:t>
            </a:r>
            <a:endParaRPr/>
          </a:p>
          <a:p>
            <a:pPr indent="0" lvl="0" marL="0" rtl="0" algn="l">
              <a:spcBef>
                <a:spcPts val="1600"/>
              </a:spcBef>
              <a:spcAft>
                <a:spcPts val="1600"/>
              </a:spcAft>
              <a:buNone/>
            </a:pPr>
            <a:r>
              <a:t/>
            </a:r>
            <a:endParaRPr/>
          </a:p>
        </p:txBody>
      </p:sp>
      <p:sp>
        <p:nvSpPr>
          <p:cNvPr id="495" name="Google Shape;495;p73"/>
          <p:cNvSpPr/>
          <p:nvPr/>
        </p:nvSpPr>
        <p:spPr>
          <a:xfrm>
            <a:off x="756425" y="2419350"/>
            <a:ext cx="5799000" cy="2236800"/>
          </a:xfrm>
          <a:prstGeom prst="snip1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Consolas"/>
                <a:ea typeface="Consolas"/>
                <a:cs typeface="Consolas"/>
                <a:sym typeface="Consolas"/>
              </a:rPr>
              <a:t># Set /var/www/html as the current working directory.</a:t>
            </a:r>
            <a:endParaRPr>
              <a:latin typeface="Consolas"/>
              <a:ea typeface="Consolas"/>
              <a:cs typeface="Consolas"/>
              <a:sym typeface="Consolas"/>
            </a:endParaRPr>
          </a:p>
          <a:p>
            <a:pPr indent="0" lvl="0" marL="0" rtl="0" algn="l">
              <a:spcBef>
                <a:spcPts val="0"/>
              </a:spcBef>
              <a:spcAft>
                <a:spcPts val="0"/>
              </a:spcAft>
              <a:buNone/>
            </a:pPr>
            <a:r>
              <a:rPr lang="en">
                <a:latin typeface="Consolas"/>
                <a:ea typeface="Consolas"/>
                <a:cs typeface="Consolas"/>
                <a:sym typeface="Consolas"/>
              </a:rPr>
              <a:t>WORKDIR /var/www/html</a:t>
            </a:r>
            <a:endParaRPr>
              <a:latin typeface="Consolas"/>
              <a:ea typeface="Consolas"/>
              <a:cs typeface="Consolas"/>
              <a:sym typeface="Consolas"/>
            </a:endParaRPr>
          </a:p>
          <a:p>
            <a:pPr indent="0" lvl="0" marL="0" rtl="0" algn="l">
              <a:spcBef>
                <a:spcPts val="0"/>
              </a:spcBef>
              <a:spcAft>
                <a:spcPts val="0"/>
              </a:spcAft>
              <a:buNone/>
            </a:pPr>
            <a:r>
              <a:t/>
            </a:r>
            <a:endParaRPr>
              <a:latin typeface="Consolas"/>
              <a:ea typeface="Consolas"/>
              <a:cs typeface="Consolas"/>
              <a:sym typeface="Consolas"/>
            </a:endParaRPr>
          </a:p>
          <a:p>
            <a:pPr indent="0" lvl="0" marL="0" rtl="0" algn="l">
              <a:spcBef>
                <a:spcPts val="0"/>
              </a:spcBef>
              <a:spcAft>
                <a:spcPts val="0"/>
              </a:spcAft>
              <a:buNone/>
            </a:pPr>
            <a:r>
              <a:rPr lang="en">
                <a:latin typeface="Consolas"/>
                <a:ea typeface="Consolas"/>
                <a:cs typeface="Consolas"/>
                <a:sym typeface="Consolas"/>
              </a:rPr>
              <a:t># Will copy myfile.txt into /var/www/html since</a:t>
            </a:r>
            <a:endParaRPr>
              <a:latin typeface="Consolas"/>
              <a:ea typeface="Consolas"/>
              <a:cs typeface="Consolas"/>
              <a:sym typeface="Consolas"/>
            </a:endParaRPr>
          </a:p>
          <a:p>
            <a:pPr indent="0" lvl="0" marL="0" rtl="0" algn="l">
              <a:spcBef>
                <a:spcPts val="0"/>
              </a:spcBef>
              <a:spcAft>
                <a:spcPts val="0"/>
              </a:spcAft>
              <a:buNone/>
            </a:pPr>
            <a:r>
              <a:rPr lang="en">
                <a:latin typeface="Consolas"/>
                <a:ea typeface="Consolas"/>
                <a:cs typeface="Consolas"/>
                <a:sym typeface="Consolas"/>
              </a:rPr>
              <a:t># /var/www/html is the working directory in the image.</a:t>
            </a:r>
            <a:endParaRPr>
              <a:latin typeface="Consolas"/>
              <a:ea typeface="Consolas"/>
              <a:cs typeface="Consolas"/>
              <a:sym typeface="Consolas"/>
            </a:endParaRPr>
          </a:p>
          <a:p>
            <a:pPr indent="0" lvl="0" marL="0" rtl="0" algn="l">
              <a:spcBef>
                <a:spcPts val="0"/>
              </a:spcBef>
              <a:spcAft>
                <a:spcPts val="0"/>
              </a:spcAft>
              <a:buNone/>
            </a:pPr>
            <a:r>
              <a:rPr lang="en">
                <a:latin typeface="Consolas"/>
                <a:ea typeface="Consolas"/>
                <a:cs typeface="Consolas"/>
                <a:sym typeface="Consolas"/>
              </a:rPr>
              <a:t>COPY ./myfile.txt ./myfile.txt</a:t>
            </a:r>
            <a:endParaRPr>
              <a:latin typeface="Consolas"/>
              <a:ea typeface="Consolas"/>
              <a:cs typeface="Consolas"/>
              <a:sym typeface="Consolas"/>
            </a:endParaRPr>
          </a:p>
          <a:p>
            <a:pPr indent="0" lvl="0" marL="0" rtl="0" algn="l">
              <a:spcBef>
                <a:spcPts val="0"/>
              </a:spcBef>
              <a:spcAft>
                <a:spcPts val="0"/>
              </a:spcAft>
              <a:buNone/>
            </a:pPr>
            <a:r>
              <a:t/>
            </a:r>
            <a:endParaRPr>
              <a:latin typeface="Consolas"/>
              <a:ea typeface="Consolas"/>
              <a:cs typeface="Consolas"/>
              <a:sym typeface="Consolas"/>
            </a:endParaRPr>
          </a:p>
          <a:p>
            <a:pPr indent="0" lvl="0" marL="0" rtl="0" algn="l">
              <a:spcBef>
                <a:spcPts val="0"/>
              </a:spcBef>
              <a:spcAft>
                <a:spcPts val="0"/>
              </a:spcAft>
              <a:buNone/>
            </a:pPr>
            <a:r>
              <a:rPr lang="en">
                <a:latin typeface="Consolas"/>
                <a:ea typeface="Consolas"/>
                <a:cs typeface="Consolas"/>
                <a:sym typeface="Consolas"/>
              </a:rPr>
              <a:t># Will execute /var/www/html/myscript.sh</a:t>
            </a:r>
            <a:endParaRPr>
              <a:latin typeface="Consolas"/>
              <a:ea typeface="Consolas"/>
              <a:cs typeface="Consolas"/>
              <a:sym typeface="Consolas"/>
            </a:endParaRPr>
          </a:p>
          <a:p>
            <a:pPr indent="0" lvl="0" marL="0" rtl="0" algn="l">
              <a:spcBef>
                <a:spcPts val="0"/>
              </a:spcBef>
              <a:spcAft>
                <a:spcPts val="0"/>
              </a:spcAft>
              <a:buNone/>
            </a:pPr>
            <a:r>
              <a:rPr lang="en">
                <a:latin typeface="Consolas"/>
                <a:ea typeface="Consolas"/>
                <a:cs typeface="Consolas"/>
                <a:sym typeface="Consolas"/>
              </a:rPr>
              <a:t>RUN ./myscript.sh</a:t>
            </a:r>
            <a:endParaRPr>
              <a:latin typeface="Consolas"/>
              <a:ea typeface="Consolas"/>
              <a:cs typeface="Consolas"/>
              <a:sym typeface="Consola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2" name="Shape 202"/>
        <p:cNvGrpSpPr/>
        <p:nvPr/>
      </p:nvGrpSpPr>
      <p:grpSpPr>
        <a:xfrm>
          <a:off x="0" y="0"/>
          <a:ext cx="0" cy="0"/>
          <a:chOff x="0" y="0"/>
          <a:chExt cx="0" cy="0"/>
        </a:xfrm>
      </p:grpSpPr>
      <p:sp>
        <p:nvSpPr>
          <p:cNvPr id="203" name="Google Shape;203;p2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Outline</a:t>
            </a:r>
            <a:endParaRPr/>
          </a:p>
        </p:txBody>
      </p:sp>
      <p:sp>
        <p:nvSpPr>
          <p:cNvPr id="204" name="Google Shape;204;p2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What is a Container?</a:t>
            </a:r>
            <a:endParaRPr/>
          </a:p>
          <a:p>
            <a:pPr indent="-317500" lvl="1" marL="914400" rtl="0" algn="l">
              <a:spcBef>
                <a:spcPts val="0"/>
              </a:spcBef>
              <a:spcAft>
                <a:spcPts val="0"/>
              </a:spcAft>
              <a:buSzPts val="1400"/>
              <a:buChar char="○"/>
            </a:pPr>
            <a:r>
              <a:rPr lang="en"/>
              <a:t>Brief History of Container Technology</a:t>
            </a:r>
            <a:endParaRPr/>
          </a:p>
          <a:p>
            <a:pPr indent="-317500" lvl="1" marL="914400" rtl="0" algn="l">
              <a:spcBef>
                <a:spcPts val="0"/>
              </a:spcBef>
              <a:spcAft>
                <a:spcPts val="0"/>
              </a:spcAft>
              <a:buSzPts val="1400"/>
              <a:buChar char="○"/>
            </a:pPr>
            <a:r>
              <a:rPr lang="en"/>
              <a:t>Overview of Containers</a:t>
            </a:r>
            <a:endParaRPr/>
          </a:p>
          <a:p>
            <a:pPr indent="-317500" lvl="1" marL="914400" rtl="0" algn="l">
              <a:spcBef>
                <a:spcPts val="0"/>
              </a:spcBef>
              <a:spcAft>
                <a:spcPts val="0"/>
              </a:spcAft>
              <a:buSzPts val="1400"/>
              <a:buChar char="○"/>
            </a:pPr>
            <a:r>
              <a:rPr lang="en"/>
              <a:t>Good and Bad Applications for Containers</a:t>
            </a:r>
            <a:endParaRPr/>
          </a:p>
          <a:p>
            <a:pPr indent="-317500" lvl="1" marL="914400" rtl="0" algn="l">
              <a:spcBef>
                <a:spcPts val="0"/>
              </a:spcBef>
              <a:spcAft>
                <a:spcPts val="0"/>
              </a:spcAft>
              <a:buSzPts val="1400"/>
              <a:buChar char="○"/>
            </a:pPr>
            <a:r>
              <a:rPr lang="en"/>
              <a:t>Benefits of Containers</a:t>
            </a:r>
            <a:endParaRPr/>
          </a:p>
          <a:p>
            <a:pPr indent="-317500" lvl="1" marL="914400" rtl="0" algn="l">
              <a:spcBef>
                <a:spcPts val="0"/>
              </a:spcBef>
              <a:spcAft>
                <a:spcPts val="0"/>
              </a:spcAft>
              <a:buSzPts val="1400"/>
              <a:buChar char="○"/>
            </a:pPr>
            <a:r>
              <a:rPr lang="en"/>
              <a:t>Containers vs Virtual Machines</a:t>
            </a:r>
            <a:endParaRPr/>
          </a:p>
          <a:p>
            <a:pPr indent="-342900" lvl="0" marL="457200" rtl="0" algn="l">
              <a:spcBef>
                <a:spcPts val="0"/>
              </a:spcBef>
              <a:spcAft>
                <a:spcPts val="0"/>
              </a:spcAft>
              <a:buSzPts val="1800"/>
              <a:buChar char="●"/>
            </a:pPr>
            <a:r>
              <a:rPr lang="en"/>
              <a:t>What is Docker?</a:t>
            </a:r>
            <a:endParaRPr/>
          </a:p>
          <a:p>
            <a:pPr indent="-317500" lvl="1" marL="914400" rtl="0" algn="l">
              <a:spcBef>
                <a:spcPts val="0"/>
              </a:spcBef>
              <a:spcAft>
                <a:spcPts val="0"/>
              </a:spcAft>
              <a:buSzPts val="1400"/>
              <a:buChar char="○"/>
            </a:pPr>
            <a:r>
              <a:rPr lang="en"/>
              <a:t>Architecture</a:t>
            </a:r>
            <a:endParaRPr/>
          </a:p>
          <a:p>
            <a:pPr indent="-317500" lvl="1" marL="914400" rtl="0" algn="l">
              <a:spcBef>
                <a:spcPts val="0"/>
              </a:spcBef>
              <a:spcAft>
                <a:spcPts val="0"/>
              </a:spcAft>
              <a:buSzPts val="1400"/>
              <a:buChar char="○"/>
            </a:pPr>
            <a:r>
              <a:rPr lang="en"/>
              <a:t>Main Components</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9" name="Shape 499"/>
        <p:cNvGrpSpPr/>
        <p:nvPr/>
      </p:nvGrpSpPr>
      <p:grpSpPr>
        <a:xfrm>
          <a:off x="0" y="0"/>
          <a:ext cx="0" cy="0"/>
          <a:chOff x="0" y="0"/>
          <a:chExt cx="0" cy="0"/>
        </a:xfrm>
      </p:grpSpPr>
      <p:sp>
        <p:nvSpPr>
          <p:cNvPr id="500" name="Google Shape;500;p7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Common Dockerfile Directives Cont.</a:t>
            </a:r>
            <a:endParaRPr/>
          </a:p>
        </p:txBody>
      </p:sp>
      <p:sp>
        <p:nvSpPr>
          <p:cNvPr id="501" name="Google Shape;501;p7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Consolas"/>
              <a:buChar char="●"/>
            </a:pPr>
            <a:r>
              <a:rPr lang="en">
                <a:latin typeface="Consolas"/>
                <a:ea typeface="Consolas"/>
                <a:cs typeface="Consolas"/>
                <a:sym typeface="Consolas"/>
              </a:rPr>
              <a:t>USER</a:t>
            </a:r>
            <a:endParaRPr>
              <a:latin typeface="Consolas"/>
              <a:ea typeface="Consolas"/>
              <a:cs typeface="Consolas"/>
              <a:sym typeface="Consolas"/>
            </a:endParaRPr>
          </a:p>
          <a:p>
            <a:pPr indent="-317500" lvl="1" marL="914400" rtl="0" algn="l">
              <a:spcBef>
                <a:spcPts val="0"/>
              </a:spcBef>
              <a:spcAft>
                <a:spcPts val="0"/>
              </a:spcAft>
              <a:buSzPts val="1400"/>
              <a:buChar char="○"/>
            </a:pPr>
            <a:r>
              <a:rPr lang="en"/>
              <a:t>Specifies the user to execute commands as within the container.</a:t>
            </a:r>
            <a:endParaRPr/>
          </a:p>
          <a:p>
            <a:pPr indent="-317500" lvl="1" marL="914400" rtl="0" algn="l">
              <a:spcBef>
                <a:spcPts val="0"/>
              </a:spcBef>
              <a:spcAft>
                <a:spcPts val="0"/>
              </a:spcAft>
              <a:buSzPts val="1400"/>
              <a:buChar char="○"/>
            </a:pPr>
            <a:r>
              <a:rPr lang="en"/>
              <a:t>By default, command will be executed as root.</a:t>
            </a:r>
            <a:endParaRPr/>
          </a:p>
          <a:p>
            <a:pPr indent="0" lvl="0" marL="914400" rtl="0" algn="l">
              <a:spcBef>
                <a:spcPts val="1600"/>
              </a:spcBef>
              <a:spcAft>
                <a:spcPts val="0"/>
              </a:spcAft>
              <a:buNone/>
            </a:pPr>
            <a:r>
              <a:t/>
            </a:r>
            <a:endParaRPr/>
          </a:p>
          <a:p>
            <a:pPr indent="-342900" lvl="0" marL="457200" rtl="0" algn="l">
              <a:spcBef>
                <a:spcPts val="1600"/>
              </a:spcBef>
              <a:spcAft>
                <a:spcPts val="0"/>
              </a:spcAft>
              <a:buSzPts val="1800"/>
              <a:buFont typeface="Consolas"/>
              <a:buChar char="●"/>
            </a:pPr>
            <a:r>
              <a:rPr lang="en">
                <a:latin typeface="Consolas"/>
                <a:ea typeface="Consolas"/>
                <a:cs typeface="Consolas"/>
                <a:sym typeface="Consolas"/>
              </a:rPr>
              <a:t>ENV</a:t>
            </a:r>
            <a:endParaRPr>
              <a:latin typeface="Consolas"/>
              <a:ea typeface="Consolas"/>
              <a:cs typeface="Consolas"/>
              <a:sym typeface="Consolas"/>
            </a:endParaRPr>
          </a:p>
          <a:p>
            <a:pPr indent="-317500" lvl="1" marL="914400" rtl="0" algn="l">
              <a:spcBef>
                <a:spcPts val="0"/>
              </a:spcBef>
              <a:spcAft>
                <a:spcPts val="0"/>
              </a:spcAft>
              <a:buSzPts val="1400"/>
              <a:buChar char="○"/>
            </a:pPr>
            <a:r>
              <a:rPr lang="en"/>
              <a:t>Used to specify an environment variable.</a:t>
            </a:r>
            <a:endParaRPr/>
          </a:p>
          <a:p>
            <a:pPr indent="-317500" lvl="1" marL="914400" rtl="0" algn="l">
              <a:spcBef>
                <a:spcPts val="0"/>
              </a:spcBef>
              <a:spcAft>
                <a:spcPts val="0"/>
              </a:spcAft>
              <a:buSzPts val="1400"/>
              <a:buChar char="○"/>
            </a:pPr>
            <a:r>
              <a:rPr lang="en"/>
              <a:t>Environment variables can be passed in at runtime via the -e option.</a:t>
            </a:r>
            <a:endParaRPr/>
          </a:p>
          <a:p>
            <a:pPr indent="0" lvl="0" marL="914400" rtl="0" algn="l">
              <a:spcBef>
                <a:spcPts val="1600"/>
              </a:spcBef>
              <a:spcAft>
                <a:spcPts val="0"/>
              </a:spcAft>
              <a:buNone/>
            </a:pPr>
            <a:r>
              <a:t/>
            </a:r>
            <a:endParaRPr/>
          </a:p>
          <a:p>
            <a:pPr indent="0" lvl="0" marL="457200" marR="0" rtl="0" algn="l">
              <a:lnSpc>
                <a:spcPct val="115000"/>
              </a:lnSpc>
              <a:spcBef>
                <a:spcPts val="1600"/>
              </a:spcBef>
              <a:spcAft>
                <a:spcPts val="0"/>
              </a:spcAft>
              <a:buNone/>
            </a:pPr>
            <a:r>
              <a:t/>
            </a:r>
            <a:endParaRPr/>
          </a:p>
          <a:p>
            <a:pPr indent="0" lvl="0" marL="457200" marR="0" rtl="0" algn="l">
              <a:lnSpc>
                <a:spcPct val="115000"/>
              </a:lnSpc>
              <a:spcBef>
                <a:spcPts val="1600"/>
              </a:spcBef>
              <a:spcAft>
                <a:spcPts val="1600"/>
              </a:spcAft>
              <a:buNone/>
            </a:pPr>
            <a:r>
              <a:t/>
            </a:r>
            <a:endParaRPr/>
          </a:p>
        </p:txBody>
      </p:sp>
      <p:sp>
        <p:nvSpPr>
          <p:cNvPr id="502" name="Google Shape;502;p74"/>
          <p:cNvSpPr/>
          <p:nvPr/>
        </p:nvSpPr>
        <p:spPr>
          <a:xfrm>
            <a:off x="790050" y="2055350"/>
            <a:ext cx="5345100" cy="690300"/>
          </a:xfrm>
          <a:prstGeom prst="snip1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Consolas"/>
                <a:ea typeface="Consolas"/>
                <a:cs typeface="Consolas"/>
                <a:sym typeface="Consolas"/>
              </a:rPr>
              <a:t># Run commands as the www-data user.</a:t>
            </a:r>
            <a:endParaRPr>
              <a:latin typeface="Consolas"/>
              <a:ea typeface="Consolas"/>
              <a:cs typeface="Consolas"/>
              <a:sym typeface="Consolas"/>
            </a:endParaRPr>
          </a:p>
          <a:p>
            <a:pPr indent="0" lvl="0" marL="0" rtl="0" algn="l">
              <a:spcBef>
                <a:spcPts val="0"/>
              </a:spcBef>
              <a:spcAft>
                <a:spcPts val="0"/>
              </a:spcAft>
              <a:buNone/>
            </a:pPr>
            <a:r>
              <a:rPr lang="en">
                <a:latin typeface="Consolas"/>
                <a:ea typeface="Consolas"/>
                <a:cs typeface="Consolas"/>
                <a:sym typeface="Consolas"/>
              </a:rPr>
              <a:t>USER www-data</a:t>
            </a:r>
            <a:endParaRPr>
              <a:latin typeface="Consolas"/>
              <a:ea typeface="Consolas"/>
              <a:cs typeface="Consolas"/>
              <a:sym typeface="Consolas"/>
            </a:endParaRPr>
          </a:p>
        </p:txBody>
      </p:sp>
      <p:sp>
        <p:nvSpPr>
          <p:cNvPr id="503" name="Google Shape;503;p74"/>
          <p:cNvSpPr/>
          <p:nvPr/>
        </p:nvSpPr>
        <p:spPr>
          <a:xfrm>
            <a:off x="790050" y="3577675"/>
            <a:ext cx="5345100" cy="1397100"/>
          </a:xfrm>
          <a:prstGeom prst="snip1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Consolas"/>
                <a:ea typeface="Consolas"/>
                <a:cs typeface="Consolas"/>
                <a:sym typeface="Consolas"/>
              </a:rPr>
              <a:t># Set the PATH environment variable.</a:t>
            </a:r>
            <a:endParaRPr>
              <a:latin typeface="Consolas"/>
              <a:ea typeface="Consolas"/>
              <a:cs typeface="Consolas"/>
              <a:sym typeface="Consolas"/>
            </a:endParaRPr>
          </a:p>
          <a:p>
            <a:pPr indent="0" lvl="0" marL="0" rtl="0" algn="l">
              <a:spcBef>
                <a:spcPts val="0"/>
              </a:spcBef>
              <a:spcAft>
                <a:spcPts val="0"/>
              </a:spcAft>
              <a:buNone/>
            </a:pPr>
            <a:r>
              <a:rPr lang="en">
                <a:latin typeface="Consolas"/>
                <a:ea typeface="Consolas"/>
                <a:cs typeface="Consolas"/>
                <a:sym typeface="Consolas"/>
              </a:rPr>
              <a:t># &lt;var&gt;=&lt;value&gt; format.</a:t>
            </a:r>
            <a:endParaRPr>
              <a:latin typeface="Consolas"/>
              <a:ea typeface="Consolas"/>
              <a:cs typeface="Consolas"/>
              <a:sym typeface="Consolas"/>
            </a:endParaRPr>
          </a:p>
          <a:p>
            <a:pPr indent="0" lvl="0" marL="0" rtl="0" algn="l">
              <a:spcBef>
                <a:spcPts val="0"/>
              </a:spcBef>
              <a:spcAft>
                <a:spcPts val="0"/>
              </a:spcAft>
              <a:buNone/>
            </a:pPr>
            <a:r>
              <a:rPr lang="en">
                <a:latin typeface="Consolas"/>
                <a:ea typeface="Consolas"/>
                <a:cs typeface="Consolas"/>
                <a:sym typeface="Consolas"/>
              </a:rPr>
              <a:t>ENV PATH=/bin:/sbin</a:t>
            </a:r>
            <a:endParaRPr>
              <a:latin typeface="Consolas"/>
              <a:ea typeface="Consolas"/>
              <a:cs typeface="Consolas"/>
              <a:sym typeface="Consolas"/>
            </a:endParaRPr>
          </a:p>
          <a:p>
            <a:pPr indent="0" lvl="0" marL="0" rtl="0" algn="l">
              <a:spcBef>
                <a:spcPts val="0"/>
              </a:spcBef>
              <a:spcAft>
                <a:spcPts val="0"/>
              </a:spcAft>
              <a:buNone/>
            </a:pPr>
            <a:r>
              <a:t/>
            </a:r>
            <a:endParaRPr>
              <a:latin typeface="Consolas"/>
              <a:ea typeface="Consolas"/>
              <a:cs typeface="Consolas"/>
              <a:sym typeface="Consolas"/>
            </a:endParaRPr>
          </a:p>
          <a:p>
            <a:pPr indent="0" lvl="0" marL="0" rtl="0" algn="l">
              <a:spcBef>
                <a:spcPts val="0"/>
              </a:spcBef>
              <a:spcAft>
                <a:spcPts val="0"/>
              </a:spcAft>
              <a:buNone/>
            </a:pPr>
            <a:r>
              <a:rPr lang="en">
                <a:latin typeface="Consolas"/>
                <a:ea typeface="Consolas"/>
                <a:cs typeface="Consolas"/>
                <a:sym typeface="Consolas"/>
              </a:rPr>
              <a:t># &lt;var&gt; &lt;value&gt; format.</a:t>
            </a:r>
            <a:endParaRPr>
              <a:latin typeface="Consolas"/>
              <a:ea typeface="Consolas"/>
              <a:cs typeface="Consolas"/>
              <a:sym typeface="Consolas"/>
            </a:endParaRPr>
          </a:p>
          <a:p>
            <a:pPr indent="0" lvl="0" marL="0" rtl="0" algn="l">
              <a:spcBef>
                <a:spcPts val="0"/>
              </a:spcBef>
              <a:spcAft>
                <a:spcPts val="0"/>
              </a:spcAft>
              <a:buNone/>
            </a:pPr>
            <a:r>
              <a:rPr lang="en">
                <a:latin typeface="Consolas"/>
                <a:ea typeface="Consolas"/>
                <a:cs typeface="Consolas"/>
                <a:sym typeface="Consolas"/>
              </a:rPr>
              <a:t>ENV PATH /bin:/sbin</a:t>
            </a:r>
            <a:endParaRPr>
              <a:latin typeface="Consolas"/>
              <a:ea typeface="Consolas"/>
              <a:cs typeface="Consolas"/>
              <a:sym typeface="Consolas"/>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7" name="Shape 507"/>
        <p:cNvGrpSpPr/>
        <p:nvPr/>
      </p:nvGrpSpPr>
      <p:grpSpPr>
        <a:xfrm>
          <a:off x="0" y="0"/>
          <a:ext cx="0" cy="0"/>
          <a:chOff x="0" y="0"/>
          <a:chExt cx="0" cy="0"/>
        </a:xfrm>
      </p:grpSpPr>
      <p:sp>
        <p:nvSpPr>
          <p:cNvPr id="508" name="Google Shape;508;p7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Common Dockerfile Directives Cont.</a:t>
            </a:r>
            <a:endParaRPr/>
          </a:p>
        </p:txBody>
      </p:sp>
      <p:sp>
        <p:nvSpPr>
          <p:cNvPr id="509" name="Google Shape;509;p7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Consolas"/>
              <a:buChar char="●"/>
            </a:pPr>
            <a:r>
              <a:rPr lang="en">
                <a:latin typeface="Consolas"/>
                <a:ea typeface="Consolas"/>
                <a:cs typeface="Consolas"/>
                <a:sym typeface="Consolas"/>
              </a:rPr>
              <a:t>EXPOSE</a:t>
            </a:r>
            <a:endParaRPr>
              <a:latin typeface="Consolas"/>
              <a:ea typeface="Consolas"/>
              <a:cs typeface="Consolas"/>
              <a:sym typeface="Consolas"/>
            </a:endParaRPr>
          </a:p>
          <a:p>
            <a:pPr indent="-317500" lvl="1" marL="914400" rtl="0" algn="l">
              <a:spcBef>
                <a:spcPts val="0"/>
              </a:spcBef>
              <a:spcAft>
                <a:spcPts val="0"/>
              </a:spcAft>
              <a:buSzPts val="1400"/>
              <a:buChar char="○"/>
            </a:pPr>
            <a:r>
              <a:rPr lang="en"/>
              <a:t>Used to expose a port.</a:t>
            </a:r>
            <a:endParaRPr/>
          </a:p>
          <a:p>
            <a:pPr indent="-317500" lvl="1" marL="914400" rtl="0" algn="l">
              <a:spcBef>
                <a:spcPts val="0"/>
              </a:spcBef>
              <a:spcAft>
                <a:spcPts val="0"/>
              </a:spcAft>
              <a:buSzPts val="1400"/>
              <a:buChar char="○"/>
            </a:pPr>
            <a:r>
              <a:rPr lang="en"/>
              <a:t>By default, exposed ports will only be accessible via the Docker container’s private network interface.</a:t>
            </a:r>
            <a:endParaRPr/>
          </a:p>
          <a:p>
            <a:pPr indent="-317500" lvl="1" marL="914400" rtl="0" algn="l">
              <a:spcBef>
                <a:spcPts val="0"/>
              </a:spcBef>
              <a:spcAft>
                <a:spcPts val="0"/>
              </a:spcAft>
              <a:buSzPts val="1400"/>
              <a:buChar char="○"/>
            </a:pPr>
            <a:r>
              <a:rPr lang="en"/>
              <a:t>Not required. Ports can be opened at runtime via the -p option.</a:t>
            </a:r>
            <a:endParaRPr>
              <a:latin typeface="Consolas"/>
              <a:ea typeface="Consolas"/>
              <a:cs typeface="Consolas"/>
              <a:sym typeface="Consolas"/>
            </a:endParaRPr>
          </a:p>
          <a:p>
            <a:pPr indent="0" lvl="0" marL="0" marR="0" rtl="0" algn="l">
              <a:lnSpc>
                <a:spcPct val="115000"/>
              </a:lnSpc>
              <a:spcBef>
                <a:spcPts val="1600"/>
              </a:spcBef>
              <a:spcAft>
                <a:spcPts val="0"/>
              </a:spcAft>
              <a:buNone/>
            </a:pPr>
            <a:r>
              <a:t/>
            </a:r>
            <a:endParaRPr/>
          </a:p>
          <a:p>
            <a:pPr indent="0" lvl="0" marL="914400" rtl="0" algn="l">
              <a:spcBef>
                <a:spcPts val="1600"/>
              </a:spcBef>
              <a:spcAft>
                <a:spcPts val="0"/>
              </a:spcAft>
              <a:buNone/>
            </a:pPr>
            <a:r>
              <a:t/>
            </a:r>
            <a:endParaRPr/>
          </a:p>
          <a:p>
            <a:pPr indent="0" lvl="0" marL="457200" marR="0" rtl="0" algn="l">
              <a:lnSpc>
                <a:spcPct val="115000"/>
              </a:lnSpc>
              <a:spcBef>
                <a:spcPts val="1600"/>
              </a:spcBef>
              <a:spcAft>
                <a:spcPts val="0"/>
              </a:spcAft>
              <a:buNone/>
            </a:pPr>
            <a:r>
              <a:t/>
            </a:r>
            <a:endParaRPr/>
          </a:p>
          <a:p>
            <a:pPr indent="0" lvl="0" marL="457200" marR="0" rtl="0" algn="l">
              <a:lnSpc>
                <a:spcPct val="115000"/>
              </a:lnSpc>
              <a:spcBef>
                <a:spcPts val="1600"/>
              </a:spcBef>
              <a:spcAft>
                <a:spcPts val="1600"/>
              </a:spcAft>
              <a:buNone/>
            </a:pPr>
            <a:r>
              <a:t/>
            </a:r>
            <a:endParaRPr/>
          </a:p>
        </p:txBody>
      </p:sp>
      <p:sp>
        <p:nvSpPr>
          <p:cNvPr id="510" name="Google Shape;510;p75"/>
          <p:cNvSpPr/>
          <p:nvPr/>
        </p:nvSpPr>
        <p:spPr>
          <a:xfrm>
            <a:off x="790050" y="2664950"/>
            <a:ext cx="5345100" cy="690300"/>
          </a:xfrm>
          <a:prstGeom prst="snip1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Consolas"/>
                <a:ea typeface="Consolas"/>
                <a:cs typeface="Consolas"/>
                <a:sym typeface="Consolas"/>
              </a:rPr>
              <a:t># Expose port 80 for containers based on this image.</a:t>
            </a:r>
            <a:endParaRPr>
              <a:latin typeface="Consolas"/>
              <a:ea typeface="Consolas"/>
              <a:cs typeface="Consolas"/>
              <a:sym typeface="Consolas"/>
            </a:endParaRPr>
          </a:p>
          <a:p>
            <a:pPr indent="0" lvl="0" marL="0" rtl="0" algn="l">
              <a:spcBef>
                <a:spcPts val="0"/>
              </a:spcBef>
              <a:spcAft>
                <a:spcPts val="0"/>
              </a:spcAft>
              <a:buNone/>
            </a:pPr>
            <a:r>
              <a:rPr lang="en">
                <a:latin typeface="Consolas"/>
                <a:ea typeface="Consolas"/>
                <a:cs typeface="Consolas"/>
                <a:sym typeface="Consolas"/>
              </a:rPr>
              <a:t>EXPOSE 80</a:t>
            </a:r>
            <a:endParaRPr>
              <a:latin typeface="Consolas"/>
              <a:ea typeface="Consolas"/>
              <a:cs typeface="Consolas"/>
              <a:sym typeface="Consolas"/>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4" name="Shape 514"/>
        <p:cNvGrpSpPr/>
        <p:nvPr/>
      </p:nvGrpSpPr>
      <p:grpSpPr>
        <a:xfrm>
          <a:off x="0" y="0"/>
          <a:ext cx="0" cy="0"/>
          <a:chOff x="0" y="0"/>
          <a:chExt cx="0" cy="0"/>
        </a:xfrm>
      </p:grpSpPr>
      <p:sp>
        <p:nvSpPr>
          <p:cNvPr id="515" name="Google Shape;515;p7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Common Dockerfile Directives Cont.</a:t>
            </a:r>
            <a:endParaRPr/>
          </a:p>
        </p:txBody>
      </p:sp>
      <p:sp>
        <p:nvSpPr>
          <p:cNvPr id="516" name="Google Shape;516;p7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Consolas"/>
              <a:buChar char="●"/>
            </a:pPr>
            <a:r>
              <a:rPr lang="en">
                <a:latin typeface="Consolas"/>
                <a:ea typeface="Consolas"/>
                <a:cs typeface="Consolas"/>
                <a:sym typeface="Consolas"/>
              </a:rPr>
              <a:t>ENTRYPOINT</a:t>
            </a:r>
            <a:endParaRPr>
              <a:latin typeface="Consolas"/>
              <a:ea typeface="Consolas"/>
              <a:cs typeface="Consolas"/>
              <a:sym typeface="Consolas"/>
            </a:endParaRPr>
          </a:p>
          <a:p>
            <a:pPr indent="-317500" lvl="1" marL="914400" rtl="0" algn="l">
              <a:spcBef>
                <a:spcPts val="0"/>
              </a:spcBef>
              <a:spcAft>
                <a:spcPts val="0"/>
              </a:spcAft>
              <a:buSzPts val="1400"/>
              <a:buChar char="○"/>
            </a:pPr>
            <a:r>
              <a:rPr lang="en"/>
              <a:t>Specifies the entrypoint script or </a:t>
            </a:r>
            <a:r>
              <a:rPr lang="en">
                <a:latin typeface="Consolas"/>
                <a:ea typeface="Consolas"/>
                <a:cs typeface="Consolas"/>
                <a:sym typeface="Consolas"/>
              </a:rPr>
              <a:t>command</a:t>
            </a:r>
            <a:r>
              <a:rPr lang="en"/>
              <a:t>.</a:t>
            </a:r>
            <a:endParaRPr/>
          </a:p>
          <a:p>
            <a:pPr indent="-317500" lvl="1" marL="914400" rtl="0" algn="l">
              <a:spcBef>
                <a:spcPts val="0"/>
              </a:spcBef>
              <a:spcAft>
                <a:spcPts val="0"/>
              </a:spcAft>
              <a:buSzPts val="1400"/>
              <a:buChar char="○"/>
            </a:pPr>
            <a:r>
              <a:rPr lang="en"/>
              <a:t>A Dockerfile can only have one ENTRYPOINT directive. If more than one is provided, the last </a:t>
            </a:r>
            <a:r>
              <a:rPr lang="en">
                <a:latin typeface="Consolas"/>
                <a:ea typeface="Consolas"/>
                <a:cs typeface="Consolas"/>
                <a:sym typeface="Consolas"/>
              </a:rPr>
              <a:t>ENTRYPOINT</a:t>
            </a:r>
            <a:r>
              <a:rPr lang="en"/>
              <a:t> directive will be used.</a:t>
            </a:r>
            <a:endParaRPr/>
          </a:p>
          <a:p>
            <a:pPr indent="-317500" lvl="1" marL="914400" rtl="0" algn="l">
              <a:spcBef>
                <a:spcPts val="0"/>
              </a:spcBef>
              <a:spcAft>
                <a:spcPts val="0"/>
              </a:spcAft>
              <a:buSzPts val="1400"/>
              <a:buChar char="○"/>
            </a:pPr>
            <a:r>
              <a:rPr lang="en"/>
              <a:t>Can be overwritten at runtime via the --entrypoint flag.</a:t>
            </a:r>
            <a:endParaRPr>
              <a:latin typeface="Consolas"/>
              <a:ea typeface="Consolas"/>
              <a:cs typeface="Consolas"/>
              <a:sym typeface="Consolas"/>
            </a:endParaRPr>
          </a:p>
          <a:p>
            <a:pPr indent="0" lvl="0" marL="0" marR="0" rtl="0" algn="l">
              <a:lnSpc>
                <a:spcPct val="115000"/>
              </a:lnSpc>
              <a:spcBef>
                <a:spcPts val="1600"/>
              </a:spcBef>
              <a:spcAft>
                <a:spcPts val="0"/>
              </a:spcAft>
              <a:buNone/>
            </a:pPr>
            <a:r>
              <a:t/>
            </a:r>
            <a:endParaRPr/>
          </a:p>
          <a:p>
            <a:pPr indent="0" lvl="0" marL="914400" rtl="0" algn="l">
              <a:spcBef>
                <a:spcPts val="1600"/>
              </a:spcBef>
              <a:spcAft>
                <a:spcPts val="0"/>
              </a:spcAft>
              <a:buNone/>
            </a:pPr>
            <a:r>
              <a:t/>
            </a:r>
            <a:endParaRPr/>
          </a:p>
          <a:p>
            <a:pPr indent="0" lvl="0" marL="457200" marR="0" rtl="0" algn="l">
              <a:lnSpc>
                <a:spcPct val="115000"/>
              </a:lnSpc>
              <a:spcBef>
                <a:spcPts val="1600"/>
              </a:spcBef>
              <a:spcAft>
                <a:spcPts val="0"/>
              </a:spcAft>
              <a:buNone/>
            </a:pPr>
            <a:r>
              <a:t/>
            </a:r>
            <a:endParaRPr/>
          </a:p>
          <a:p>
            <a:pPr indent="0" lvl="0" marL="457200" marR="0" rtl="0" algn="l">
              <a:lnSpc>
                <a:spcPct val="115000"/>
              </a:lnSpc>
              <a:spcBef>
                <a:spcPts val="1600"/>
              </a:spcBef>
              <a:spcAft>
                <a:spcPts val="1600"/>
              </a:spcAft>
              <a:buNone/>
            </a:pPr>
            <a:r>
              <a:t/>
            </a:r>
            <a:endParaRPr/>
          </a:p>
        </p:txBody>
      </p:sp>
      <p:sp>
        <p:nvSpPr>
          <p:cNvPr id="517" name="Google Shape;517;p76"/>
          <p:cNvSpPr/>
          <p:nvPr/>
        </p:nvSpPr>
        <p:spPr>
          <a:xfrm>
            <a:off x="790050" y="2664950"/>
            <a:ext cx="5345100" cy="1364700"/>
          </a:xfrm>
          <a:prstGeom prst="snip1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Consolas"/>
                <a:ea typeface="Consolas"/>
                <a:cs typeface="Consolas"/>
                <a:sym typeface="Consolas"/>
              </a:rPr>
              <a:t># Exec Command Format ← Preferred Format</a:t>
            </a:r>
            <a:endParaRPr>
              <a:latin typeface="Consolas"/>
              <a:ea typeface="Consolas"/>
              <a:cs typeface="Consolas"/>
              <a:sym typeface="Consolas"/>
            </a:endParaRPr>
          </a:p>
          <a:p>
            <a:pPr indent="0" lvl="0" marL="0" rtl="0" algn="l">
              <a:spcBef>
                <a:spcPts val="0"/>
              </a:spcBef>
              <a:spcAft>
                <a:spcPts val="0"/>
              </a:spcAft>
              <a:buNone/>
            </a:pPr>
            <a:r>
              <a:rPr lang="en">
                <a:latin typeface="Consolas"/>
                <a:ea typeface="Consolas"/>
                <a:cs typeface="Consolas"/>
                <a:sym typeface="Consolas"/>
              </a:rPr>
              <a:t>ENTRYPOINT [ “ls” ]</a:t>
            </a:r>
            <a:endParaRPr>
              <a:latin typeface="Consolas"/>
              <a:ea typeface="Consolas"/>
              <a:cs typeface="Consolas"/>
              <a:sym typeface="Consolas"/>
            </a:endParaRPr>
          </a:p>
          <a:p>
            <a:pPr indent="0" lvl="0" marL="0" rtl="0" algn="l">
              <a:spcBef>
                <a:spcPts val="0"/>
              </a:spcBef>
              <a:spcAft>
                <a:spcPts val="0"/>
              </a:spcAft>
              <a:buNone/>
            </a:pPr>
            <a:r>
              <a:t/>
            </a:r>
            <a:endParaRPr>
              <a:latin typeface="Consolas"/>
              <a:ea typeface="Consolas"/>
              <a:cs typeface="Consolas"/>
              <a:sym typeface="Consolas"/>
            </a:endParaRPr>
          </a:p>
          <a:p>
            <a:pPr indent="0" lvl="0" marL="0" rtl="0" algn="l">
              <a:spcBef>
                <a:spcPts val="0"/>
              </a:spcBef>
              <a:spcAft>
                <a:spcPts val="0"/>
              </a:spcAft>
              <a:buNone/>
            </a:pPr>
            <a:r>
              <a:t/>
            </a:r>
            <a:endParaRPr>
              <a:latin typeface="Consolas"/>
              <a:ea typeface="Consolas"/>
              <a:cs typeface="Consolas"/>
              <a:sym typeface="Consolas"/>
            </a:endParaRPr>
          </a:p>
          <a:p>
            <a:pPr indent="0" lvl="0" marL="0" rtl="0" algn="l">
              <a:spcBef>
                <a:spcPts val="0"/>
              </a:spcBef>
              <a:spcAft>
                <a:spcPts val="0"/>
              </a:spcAft>
              <a:buNone/>
            </a:pPr>
            <a:r>
              <a:rPr lang="en">
                <a:latin typeface="Consolas"/>
                <a:ea typeface="Consolas"/>
                <a:cs typeface="Consolas"/>
                <a:sym typeface="Consolas"/>
              </a:rPr>
              <a:t># Shell Command Format</a:t>
            </a:r>
            <a:endParaRPr>
              <a:latin typeface="Consolas"/>
              <a:ea typeface="Consolas"/>
              <a:cs typeface="Consolas"/>
              <a:sym typeface="Consolas"/>
            </a:endParaRPr>
          </a:p>
          <a:p>
            <a:pPr indent="0" lvl="0" marL="0" rtl="0" algn="l">
              <a:spcBef>
                <a:spcPts val="0"/>
              </a:spcBef>
              <a:spcAft>
                <a:spcPts val="0"/>
              </a:spcAft>
              <a:buNone/>
            </a:pPr>
            <a:r>
              <a:rPr lang="en">
                <a:latin typeface="Consolas"/>
                <a:ea typeface="Consolas"/>
                <a:cs typeface="Consolas"/>
                <a:sym typeface="Consolas"/>
              </a:rPr>
              <a:t>ENTRYPOINT ls</a:t>
            </a:r>
            <a:endParaRPr>
              <a:latin typeface="Consolas"/>
              <a:ea typeface="Consolas"/>
              <a:cs typeface="Consolas"/>
              <a:sym typeface="Consolas"/>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1" name="Shape 521"/>
        <p:cNvGrpSpPr/>
        <p:nvPr/>
      </p:nvGrpSpPr>
      <p:grpSpPr>
        <a:xfrm>
          <a:off x="0" y="0"/>
          <a:ext cx="0" cy="0"/>
          <a:chOff x="0" y="0"/>
          <a:chExt cx="0" cy="0"/>
        </a:xfrm>
      </p:grpSpPr>
      <p:sp>
        <p:nvSpPr>
          <p:cNvPr id="522" name="Google Shape;522;p7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Common Dockerfile Directives Cont.</a:t>
            </a:r>
            <a:endParaRPr/>
          </a:p>
        </p:txBody>
      </p:sp>
      <p:sp>
        <p:nvSpPr>
          <p:cNvPr id="523" name="Google Shape;523;p77"/>
          <p:cNvSpPr txBox="1"/>
          <p:nvPr>
            <p:ph idx="1" type="body"/>
          </p:nvPr>
        </p:nvSpPr>
        <p:spPr>
          <a:xfrm>
            <a:off x="311700" y="10000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Consolas"/>
              <a:buChar char="●"/>
            </a:pPr>
            <a:r>
              <a:rPr lang="en">
                <a:latin typeface="Consolas"/>
                <a:ea typeface="Consolas"/>
                <a:cs typeface="Consolas"/>
                <a:sym typeface="Consolas"/>
              </a:rPr>
              <a:t>CMD</a:t>
            </a:r>
            <a:endParaRPr>
              <a:latin typeface="Consolas"/>
              <a:ea typeface="Consolas"/>
              <a:cs typeface="Consolas"/>
              <a:sym typeface="Consolas"/>
            </a:endParaRPr>
          </a:p>
          <a:p>
            <a:pPr indent="-317500" lvl="1" marL="914400" rtl="0" algn="l">
              <a:spcBef>
                <a:spcPts val="0"/>
              </a:spcBef>
              <a:spcAft>
                <a:spcPts val="0"/>
              </a:spcAft>
              <a:buSzPts val="1400"/>
              <a:buChar char="○"/>
            </a:pPr>
            <a:r>
              <a:rPr lang="en"/>
              <a:t>Specifies the default arguments to the entrypoint script.</a:t>
            </a:r>
            <a:endParaRPr/>
          </a:p>
          <a:p>
            <a:pPr indent="-317500" lvl="1" marL="914400" rtl="0" algn="l">
              <a:spcBef>
                <a:spcPts val="0"/>
              </a:spcBef>
              <a:spcAft>
                <a:spcPts val="0"/>
              </a:spcAft>
              <a:buSzPts val="1400"/>
              <a:buChar char="○"/>
            </a:pPr>
            <a:r>
              <a:rPr lang="en"/>
              <a:t>A Dockerfile can only have one </a:t>
            </a:r>
            <a:r>
              <a:rPr lang="en">
                <a:latin typeface="Consolas"/>
                <a:ea typeface="Consolas"/>
                <a:cs typeface="Consolas"/>
                <a:sym typeface="Consolas"/>
              </a:rPr>
              <a:t>CMD</a:t>
            </a:r>
            <a:r>
              <a:rPr lang="en"/>
              <a:t> directive. If more than one is provided, the last </a:t>
            </a:r>
            <a:r>
              <a:rPr lang="en">
                <a:latin typeface="Consolas"/>
                <a:ea typeface="Consolas"/>
                <a:cs typeface="Consolas"/>
                <a:sym typeface="Consolas"/>
              </a:rPr>
              <a:t>CMD</a:t>
            </a:r>
            <a:r>
              <a:rPr lang="en"/>
              <a:t> directive will be used.</a:t>
            </a:r>
            <a:endParaRPr/>
          </a:p>
          <a:p>
            <a:pPr indent="-317500" lvl="1" marL="914400" rtl="0" algn="l">
              <a:spcBef>
                <a:spcPts val="0"/>
              </a:spcBef>
              <a:spcAft>
                <a:spcPts val="0"/>
              </a:spcAft>
              <a:buSzPts val="1400"/>
              <a:buChar char="○"/>
            </a:pPr>
            <a:r>
              <a:rPr lang="en"/>
              <a:t>These arguments can be overwritten when a container is run via </a:t>
            </a:r>
            <a:r>
              <a:rPr lang="en">
                <a:latin typeface="Consolas"/>
                <a:ea typeface="Consolas"/>
                <a:cs typeface="Consolas"/>
                <a:sym typeface="Consolas"/>
              </a:rPr>
              <a:t>docker run</a:t>
            </a:r>
            <a:endParaRPr/>
          </a:p>
          <a:p>
            <a:pPr indent="-317500" lvl="1" marL="914400" rtl="0" algn="l">
              <a:spcBef>
                <a:spcPts val="0"/>
              </a:spcBef>
              <a:spcAft>
                <a:spcPts val="0"/>
              </a:spcAft>
              <a:buSzPts val="1400"/>
              <a:buChar char="○"/>
            </a:pPr>
            <a:r>
              <a:rPr lang="en"/>
              <a:t>Can also include the entrypoint script itself. In this case, the Dockerfile should not include an </a:t>
            </a:r>
            <a:r>
              <a:rPr lang="en">
                <a:latin typeface="Consolas"/>
                <a:ea typeface="Consolas"/>
                <a:cs typeface="Consolas"/>
                <a:sym typeface="Consolas"/>
              </a:rPr>
              <a:t>ENTRYPOINT</a:t>
            </a:r>
            <a:r>
              <a:rPr lang="en"/>
              <a:t> directive.</a:t>
            </a:r>
            <a:endParaRPr/>
          </a:p>
          <a:p>
            <a:pPr indent="0" lvl="0" marL="0" marR="0" rtl="0" algn="l">
              <a:lnSpc>
                <a:spcPct val="115000"/>
              </a:lnSpc>
              <a:spcBef>
                <a:spcPts val="1600"/>
              </a:spcBef>
              <a:spcAft>
                <a:spcPts val="0"/>
              </a:spcAft>
              <a:buNone/>
            </a:pPr>
            <a:r>
              <a:t/>
            </a:r>
            <a:endParaRPr/>
          </a:p>
          <a:p>
            <a:pPr indent="0" lvl="0" marL="914400" rtl="0" algn="l">
              <a:spcBef>
                <a:spcPts val="1600"/>
              </a:spcBef>
              <a:spcAft>
                <a:spcPts val="0"/>
              </a:spcAft>
              <a:buNone/>
            </a:pPr>
            <a:r>
              <a:t/>
            </a:r>
            <a:endParaRPr/>
          </a:p>
          <a:p>
            <a:pPr indent="0" lvl="0" marL="457200" marR="0" rtl="0" algn="l">
              <a:lnSpc>
                <a:spcPct val="115000"/>
              </a:lnSpc>
              <a:spcBef>
                <a:spcPts val="1600"/>
              </a:spcBef>
              <a:spcAft>
                <a:spcPts val="0"/>
              </a:spcAft>
              <a:buNone/>
            </a:pPr>
            <a:r>
              <a:t/>
            </a:r>
            <a:endParaRPr/>
          </a:p>
          <a:p>
            <a:pPr indent="0" lvl="0" marL="457200" marR="0" rtl="0" algn="l">
              <a:lnSpc>
                <a:spcPct val="115000"/>
              </a:lnSpc>
              <a:spcBef>
                <a:spcPts val="1600"/>
              </a:spcBef>
              <a:spcAft>
                <a:spcPts val="1600"/>
              </a:spcAft>
              <a:buNone/>
            </a:pPr>
            <a:r>
              <a:t/>
            </a:r>
            <a:endParaRPr/>
          </a:p>
        </p:txBody>
      </p:sp>
      <p:sp>
        <p:nvSpPr>
          <p:cNvPr id="524" name="Google Shape;524;p77"/>
          <p:cNvSpPr/>
          <p:nvPr/>
        </p:nvSpPr>
        <p:spPr>
          <a:xfrm>
            <a:off x="866250" y="2969750"/>
            <a:ext cx="6387300" cy="2040000"/>
          </a:xfrm>
          <a:prstGeom prst="snip1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Consolas"/>
                <a:ea typeface="Consolas"/>
                <a:cs typeface="Consolas"/>
                <a:sym typeface="Consolas"/>
              </a:rPr>
              <a:t># Exec Command Format </a:t>
            </a:r>
            <a:r>
              <a:rPr lang="en">
                <a:solidFill>
                  <a:schemeClr val="dk1"/>
                </a:solidFill>
                <a:latin typeface="Consolas"/>
                <a:ea typeface="Consolas"/>
                <a:cs typeface="Consolas"/>
                <a:sym typeface="Consolas"/>
              </a:rPr>
              <a:t>← Preferred Format</a:t>
            </a:r>
            <a:endParaRPr>
              <a:solidFill>
                <a:schemeClr val="dk1"/>
              </a:solidFill>
              <a:latin typeface="Consolas"/>
              <a:ea typeface="Consolas"/>
              <a:cs typeface="Consolas"/>
              <a:sym typeface="Consolas"/>
            </a:endParaRPr>
          </a:p>
          <a:p>
            <a:pPr indent="0" lvl="0" marL="0" rtl="0" algn="l">
              <a:spcBef>
                <a:spcPts val="0"/>
              </a:spcBef>
              <a:spcAft>
                <a:spcPts val="0"/>
              </a:spcAft>
              <a:buNone/>
            </a:pPr>
            <a:r>
              <a:rPr lang="en">
                <a:solidFill>
                  <a:schemeClr val="dk1"/>
                </a:solidFill>
                <a:latin typeface="Consolas"/>
                <a:ea typeface="Consolas"/>
                <a:cs typeface="Consolas"/>
                <a:sym typeface="Consolas"/>
              </a:rPr>
              <a:t>CMD [ “-al”, “/etc ]</a:t>
            </a:r>
            <a:endParaRPr>
              <a:solidFill>
                <a:schemeClr val="dk1"/>
              </a:solidFill>
              <a:latin typeface="Consolas"/>
              <a:ea typeface="Consolas"/>
              <a:cs typeface="Consolas"/>
              <a:sym typeface="Consolas"/>
            </a:endParaRPr>
          </a:p>
          <a:p>
            <a:pPr indent="0" lvl="0" marL="0" rtl="0" algn="l">
              <a:spcBef>
                <a:spcPts val="0"/>
              </a:spcBef>
              <a:spcAft>
                <a:spcPts val="0"/>
              </a:spcAft>
              <a:buNone/>
            </a:pPr>
            <a:r>
              <a:t/>
            </a:r>
            <a:endParaRPr>
              <a:solidFill>
                <a:schemeClr val="dk1"/>
              </a:solidFill>
              <a:latin typeface="Consolas"/>
              <a:ea typeface="Consolas"/>
              <a:cs typeface="Consolas"/>
              <a:sym typeface="Consolas"/>
            </a:endParaRPr>
          </a:p>
          <a:p>
            <a:pPr indent="0" lvl="0" marL="0" rtl="0" algn="l">
              <a:spcBef>
                <a:spcPts val="0"/>
              </a:spcBef>
              <a:spcAft>
                <a:spcPts val="0"/>
              </a:spcAft>
              <a:buNone/>
            </a:pPr>
            <a:r>
              <a:rPr lang="en">
                <a:solidFill>
                  <a:schemeClr val="dk1"/>
                </a:solidFill>
                <a:latin typeface="Consolas"/>
                <a:ea typeface="Consolas"/>
                <a:cs typeface="Consolas"/>
                <a:sym typeface="Consolas"/>
              </a:rPr>
              <a:t># Exec Command Format, including entrypoint script “ls”.</a:t>
            </a:r>
            <a:endParaRPr>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a:solidFill>
                  <a:schemeClr val="dk1"/>
                </a:solidFill>
                <a:latin typeface="Consolas"/>
                <a:ea typeface="Consolas"/>
                <a:cs typeface="Consolas"/>
                <a:sym typeface="Consolas"/>
              </a:rPr>
              <a:t>CMD [ “ls”, “-al”, “/etc” ]</a:t>
            </a:r>
            <a:endParaRPr>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t/>
            </a:r>
            <a:endParaRPr>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a:solidFill>
                  <a:schemeClr val="dk1"/>
                </a:solidFill>
                <a:latin typeface="Consolas"/>
                <a:ea typeface="Consolas"/>
                <a:cs typeface="Consolas"/>
                <a:sym typeface="Consolas"/>
              </a:rPr>
              <a:t># Shell Command Format</a:t>
            </a:r>
            <a:endParaRPr>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a:solidFill>
                  <a:schemeClr val="dk1"/>
                </a:solidFill>
                <a:latin typeface="Consolas"/>
                <a:ea typeface="Consolas"/>
                <a:cs typeface="Consolas"/>
                <a:sym typeface="Consolas"/>
              </a:rPr>
              <a:t>CMD ls -al /etc</a:t>
            </a:r>
            <a:endParaRPr>
              <a:latin typeface="Consolas"/>
              <a:ea typeface="Consolas"/>
              <a:cs typeface="Consolas"/>
              <a:sym typeface="Consolas"/>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8" name="Shape 528"/>
        <p:cNvGrpSpPr/>
        <p:nvPr/>
      </p:nvGrpSpPr>
      <p:grpSpPr>
        <a:xfrm>
          <a:off x="0" y="0"/>
          <a:ext cx="0" cy="0"/>
          <a:chOff x="0" y="0"/>
          <a:chExt cx="0" cy="0"/>
        </a:xfrm>
      </p:grpSpPr>
      <p:sp>
        <p:nvSpPr>
          <p:cNvPr id="529" name="Google Shape;529;p7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CMD vs ENTRYPOINT</a:t>
            </a:r>
            <a:endParaRPr/>
          </a:p>
        </p:txBody>
      </p:sp>
      <p:sp>
        <p:nvSpPr>
          <p:cNvPr id="530" name="Google Shape;530;p7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The </a:t>
            </a:r>
            <a:r>
              <a:rPr lang="en">
                <a:latin typeface="Consolas"/>
                <a:ea typeface="Consolas"/>
                <a:cs typeface="Consolas"/>
                <a:sym typeface="Consolas"/>
              </a:rPr>
              <a:t>CMD</a:t>
            </a:r>
            <a:r>
              <a:rPr lang="en"/>
              <a:t> and </a:t>
            </a:r>
            <a:r>
              <a:rPr lang="en">
                <a:latin typeface="Consolas"/>
                <a:ea typeface="Consolas"/>
                <a:cs typeface="Consolas"/>
                <a:sym typeface="Consolas"/>
              </a:rPr>
              <a:t>ENTRYPOINT</a:t>
            </a:r>
            <a:r>
              <a:rPr lang="en"/>
              <a:t> directives specify the script/command that containers created from the image will run by default.</a:t>
            </a:r>
            <a:endParaRPr/>
          </a:p>
          <a:p>
            <a:pPr indent="-342900" lvl="0" marL="457200" rtl="0" algn="l">
              <a:spcBef>
                <a:spcPts val="0"/>
              </a:spcBef>
              <a:spcAft>
                <a:spcPts val="0"/>
              </a:spcAft>
              <a:buSzPts val="1800"/>
              <a:buChar char="●"/>
            </a:pPr>
            <a:r>
              <a:rPr lang="en"/>
              <a:t>It is possible to use </a:t>
            </a:r>
            <a:r>
              <a:rPr lang="en">
                <a:latin typeface="Consolas"/>
                <a:ea typeface="Consolas"/>
                <a:cs typeface="Consolas"/>
                <a:sym typeface="Consolas"/>
              </a:rPr>
              <a:t>CMD</a:t>
            </a:r>
            <a:r>
              <a:rPr lang="en"/>
              <a:t> and </a:t>
            </a:r>
            <a:r>
              <a:rPr lang="en">
                <a:latin typeface="Consolas"/>
                <a:ea typeface="Consolas"/>
                <a:cs typeface="Consolas"/>
                <a:sym typeface="Consolas"/>
              </a:rPr>
              <a:t>ENTRYPOINT</a:t>
            </a:r>
            <a:r>
              <a:rPr lang="en"/>
              <a:t> together or just </a:t>
            </a:r>
            <a:r>
              <a:rPr lang="en">
                <a:latin typeface="Consolas"/>
                <a:ea typeface="Consolas"/>
                <a:cs typeface="Consolas"/>
                <a:sym typeface="Consolas"/>
              </a:rPr>
              <a:t>CMD</a:t>
            </a:r>
            <a:r>
              <a:rPr lang="en"/>
              <a:t> on it’s own.</a:t>
            </a:r>
            <a:endParaRPr/>
          </a:p>
          <a:p>
            <a:pPr indent="0" lvl="0" marL="0" rtl="0" algn="l">
              <a:spcBef>
                <a:spcPts val="1600"/>
              </a:spcBef>
              <a:spcAft>
                <a:spcPts val="1600"/>
              </a:spcAft>
              <a:buNone/>
            </a:pPr>
            <a:r>
              <a:t/>
            </a:r>
            <a:endParaRPr/>
          </a:p>
        </p:txBody>
      </p:sp>
      <p:sp>
        <p:nvSpPr>
          <p:cNvPr id="531" name="Google Shape;531;p78"/>
          <p:cNvSpPr/>
          <p:nvPr/>
        </p:nvSpPr>
        <p:spPr>
          <a:xfrm>
            <a:off x="790050" y="2512550"/>
            <a:ext cx="6874800" cy="2168700"/>
          </a:xfrm>
          <a:prstGeom prst="snip1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Consolas"/>
                <a:ea typeface="Consolas"/>
                <a:cs typeface="Consolas"/>
                <a:sym typeface="Consolas"/>
              </a:rPr>
              <a:t># When a container built on this image is run without any additional arguments, it will execute the command ls -al /etc</a:t>
            </a:r>
            <a:endParaRPr>
              <a:solidFill>
                <a:schemeClr val="dk1"/>
              </a:solidFill>
              <a:latin typeface="Consolas"/>
              <a:ea typeface="Consolas"/>
              <a:cs typeface="Consolas"/>
              <a:sym typeface="Consolas"/>
            </a:endParaRPr>
          </a:p>
          <a:p>
            <a:pPr indent="0" lvl="0" marL="0" rtl="0" algn="l">
              <a:spcBef>
                <a:spcPts val="0"/>
              </a:spcBef>
              <a:spcAft>
                <a:spcPts val="0"/>
              </a:spcAft>
              <a:buNone/>
            </a:pPr>
            <a:r>
              <a:t/>
            </a:r>
            <a:endParaRPr>
              <a:solidFill>
                <a:schemeClr val="dk1"/>
              </a:solidFill>
              <a:latin typeface="Consolas"/>
              <a:ea typeface="Consolas"/>
              <a:cs typeface="Consolas"/>
              <a:sym typeface="Consolas"/>
            </a:endParaRPr>
          </a:p>
          <a:p>
            <a:pPr indent="0" lvl="0" marL="0" rtl="0" algn="l">
              <a:spcBef>
                <a:spcPts val="0"/>
              </a:spcBef>
              <a:spcAft>
                <a:spcPts val="0"/>
              </a:spcAft>
              <a:buNone/>
            </a:pPr>
            <a:r>
              <a:rPr lang="en">
                <a:solidFill>
                  <a:schemeClr val="dk1"/>
                </a:solidFill>
                <a:latin typeface="Consolas"/>
                <a:ea typeface="Consolas"/>
                <a:cs typeface="Consolas"/>
                <a:sym typeface="Consolas"/>
              </a:rPr>
              <a:t># Set the entrypoint binary/script.</a:t>
            </a:r>
            <a:endParaRPr>
              <a:solidFill>
                <a:schemeClr val="dk1"/>
              </a:solidFill>
              <a:latin typeface="Consolas"/>
              <a:ea typeface="Consolas"/>
              <a:cs typeface="Consolas"/>
              <a:sym typeface="Consolas"/>
            </a:endParaRPr>
          </a:p>
          <a:p>
            <a:pPr indent="0" lvl="0" marL="0" rtl="0" algn="l">
              <a:spcBef>
                <a:spcPts val="0"/>
              </a:spcBef>
              <a:spcAft>
                <a:spcPts val="0"/>
              </a:spcAft>
              <a:buNone/>
            </a:pPr>
            <a:r>
              <a:rPr lang="en">
                <a:solidFill>
                  <a:schemeClr val="dk1"/>
                </a:solidFill>
                <a:latin typeface="Consolas"/>
                <a:ea typeface="Consolas"/>
                <a:cs typeface="Consolas"/>
                <a:sym typeface="Consolas"/>
              </a:rPr>
              <a:t>ENTRYPOINT [ “ls”, “-al” ]</a:t>
            </a:r>
            <a:endParaRPr>
              <a:solidFill>
                <a:schemeClr val="dk1"/>
              </a:solidFill>
              <a:latin typeface="Consolas"/>
              <a:ea typeface="Consolas"/>
              <a:cs typeface="Consolas"/>
              <a:sym typeface="Consolas"/>
            </a:endParaRPr>
          </a:p>
          <a:p>
            <a:pPr indent="0" lvl="0" marL="0" rtl="0" algn="l">
              <a:spcBef>
                <a:spcPts val="0"/>
              </a:spcBef>
              <a:spcAft>
                <a:spcPts val="0"/>
              </a:spcAft>
              <a:buNone/>
            </a:pPr>
            <a:r>
              <a:t/>
            </a:r>
            <a:endParaRPr>
              <a:solidFill>
                <a:schemeClr val="dk1"/>
              </a:solidFill>
              <a:latin typeface="Consolas"/>
              <a:ea typeface="Consolas"/>
              <a:cs typeface="Consolas"/>
              <a:sym typeface="Consolas"/>
            </a:endParaRPr>
          </a:p>
          <a:p>
            <a:pPr indent="0" lvl="0" marL="0" rtl="0" algn="l">
              <a:spcBef>
                <a:spcPts val="0"/>
              </a:spcBef>
              <a:spcAft>
                <a:spcPts val="0"/>
              </a:spcAft>
              <a:buNone/>
            </a:pPr>
            <a:r>
              <a:rPr lang="en">
                <a:solidFill>
                  <a:schemeClr val="dk1"/>
                </a:solidFill>
                <a:latin typeface="Consolas"/>
                <a:ea typeface="Consolas"/>
                <a:cs typeface="Consolas"/>
                <a:sym typeface="Consolas"/>
              </a:rPr>
              <a:t># Specify default arguments to the entrypoint script</a:t>
            </a:r>
            <a:endParaRPr>
              <a:solidFill>
                <a:schemeClr val="dk1"/>
              </a:solidFill>
              <a:latin typeface="Consolas"/>
              <a:ea typeface="Consolas"/>
              <a:cs typeface="Consolas"/>
              <a:sym typeface="Consolas"/>
            </a:endParaRPr>
          </a:p>
          <a:p>
            <a:pPr indent="0" lvl="0" marL="0" rtl="0" algn="l">
              <a:spcBef>
                <a:spcPts val="0"/>
              </a:spcBef>
              <a:spcAft>
                <a:spcPts val="0"/>
              </a:spcAft>
              <a:buNone/>
            </a:pPr>
            <a:r>
              <a:rPr lang="en">
                <a:solidFill>
                  <a:schemeClr val="dk1"/>
                </a:solidFill>
                <a:latin typeface="Consolas"/>
                <a:ea typeface="Consolas"/>
                <a:cs typeface="Consolas"/>
                <a:sym typeface="Consolas"/>
              </a:rPr>
              <a:t>CMD [ “/etc” ]</a:t>
            </a:r>
            <a:endParaRPr>
              <a:latin typeface="Consolas"/>
              <a:ea typeface="Consolas"/>
              <a:cs typeface="Consolas"/>
              <a:sym typeface="Consolas"/>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5" name="Shape 535"/>
        <p:cNvGrpSpPr/>
        <p:nvPr/>
      </p:nvGrpSpPr>
      <p:grpSpPr>
        <a:xfrm>
          <a:off x="0" y="0"/>
          <a:ext cx="0" cy="0"/>
          <a:chOff x="0" y="0"/>
          <a:chExt cx="0" cy="0"/>
        </a:xfrm>
      </p:grpSpPr>
      <p:sp>
        <p:nvSpPr>
          <p:cNvPr id="536" name="Google Shape;536;p7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Specifying CMD and ENTRYPOINT at runtime</a:t>
            </a:r>
            <a:endParaRPr/>
          </a:p>
        </p:txBody>
      </p:sp>
      <p:sp>
        <p:nvSpPr>
          <p:cNvPr id="537" name="Google Shape;537;p79"/>
          <p:cNvSpPr txBox="1"/>
          <p:nvPr>
            <p:ph idx="1" type="body"/>
          </p:nvPr>
        </p:nvSpPr>
        <p:spPr>
          <a:xfrm>
            <a:off x="311700" y="10000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It is possible to override the ENTRYPOINT and CMD directives at container runtime.</a:t>
            </a:r>
            <a:endParaRPr/>
          </a:p>
          <a:p>
            <a:pPr indent="-342900" lvl="0" marL="457200" rtl="0" algn="l">
              <a:spcBef>
                <a:spcPts val="0"/>
              </a:spcBef>
              <a:spcAft>
                <a:spcPts val="0"/>
              </a:spcAft>
              <a:buSzPts val="1800"/>
              <a:buChar char="●"/>
            </a:pPr>
            <a:r>
              <a:rPr lang="en"/>
              <a:t>Suppose we built the image my-image:latest from the previous Dockerfile examples.</a:t>
            </a:r>
            <a:endParaRPr/>
          </a:p>
          <a:p>
            <a:pPr indent="0" lvl="0" marL="0" rtl="0" algn="l">
              <a:spcBef>
                <a:spcPts val="1600"/>
              </a:spcBef>
              <a:spcAft>
                <a:spcPts val="1600"/>
              </a:spcAft>
              <a:buNone/>
            </a:pPr>
            <a:r>
              <a:t/>
            </a:r>
            <a:endParaRPr/>
          </a:p>
        </p:txBody>
      </p:sp>
      <p:sp>
        <p:nvSpPr>
          <p:cNvPr id="538" name="Google Shape;538;p79"/>
          <p:cNvSpPr/>
          <p:nvPr/>
        </p:nvSpPr>
        <p:spPr>
          <a:xfrm>
            <a:off x="637650" y="2512550"/>
            <a:ext cx="6874800" cy="2246100"/>
          </a:xfrm>
          <a:prstGeom prst="snip1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Consolas"/>
                <a:ea typeface="Consolas"/>
                <a:cs typeface="Consolas"/>
                <a:sym typeface="Consolas"/>
              </a:rPr>
              <a:t># Run with default entrypoint and cmd. Will execute ‘ls -al /etc’</a:t>
            </a:r>
            <a:endParaRPr>
              <a:solidFill>
                <a:schemeClr val="dk1"/>
              </a:solidFill>
              <a:latin typeface="Consolas"/>
              <a:ea typeface="Consolas"/>
              <a:cs typeface="Consolas"/>
              <a:sym typeface="Consolas"/>
            </a:endParaRPr>
          </a:p>
          <a:p>
            <a:pPr indent="0" lvl="0" marL="0" rtl="0" algn="l">
              <a:spcBef>
                <a:spcPts val="0"/>
              </a:spcBef>
              <a:spcAft>
                <a:spcPts val="0"/>
              </a:spcAft>
              <a:buNone/>
            </a:pPr>
            <a:r>
              <a:rPr lang="en">
                <a:solidFill>
                  <a:schemeClr val="dk1"/>
                </a:solidFill>
                <a:latin typeface="Consolas"/>
                <a:ea typeface="Consolas"/>
                <a:cs typeface="Consolas"/>
                <a:sym typeface="Consolas"/>
              </a:rPr>
              <a:t>$ docker run my-image:latest</a:t>
            </a:r>
            <a:endParaRPr>
              <a:solidFill>
                <a:schemeClr val="dk1"/>
              </a:solidFill>
              <a:latin typeface="Consolas"/>
              <a:ea typeface="Consolas"/>
              <a:cs typeface="Consolas"/>
              <a:sym typeface="Consolas"/>
            </a:endParaRPr>
          </a:p>
          <a:p>
            <a:pPr indent="0" lvl="0" marL="0" rtl="0" algn="l">
              <a:spcBef>
                <a:spcPts val="0"/>
              </a:spcBef>
              <a:spcAft>
                <a:spcPts val="0"/>
              </a:spcAft>
              <a:buNone/>
            </a:pPr>
            <a:r>
              <a:t/>
            </a:r>
            <a:endParaRPr>
              <a:solidFill>
                <a:schemeClr val="dk1"/>
              </a:solidFill>
              <a:latin typeface="Consolas"/>
              <a:ea typeface="Consolas"/>
              <a:cs typeface="Consolas"/>
              <a:sym typeface="Consolas"/>
            </a:endParaRPr>
          </a:p>
          <a:p>
            <a:pPr indent="0" lvl="0" marL="0" rtl="0" algn="l">
              <a:spcBef>
                <a:spcPts val="0"/>
              </a:spcBef>
              <a:spcAft>
                <a:spcPts val="0"/>
              </a:spcAft>
              <a:buNone/>
            </a:pPr>
            <a:r>
              <a:rPr lang="en">
                <a:solidFill>
                  <a:schemeClr val="dk1"/>
                </a:solidFill>
                <a:latin typeface="Consolas"/>
                <a:ea typeface="Consolas"/>
                <a:cs typeface="Consolas"/>
                <a:sym typeface="Consolas"/>
              </a:rPr>
              <a:t># Override the default cmd. Will execute ‘ls -al /var’</a:t>
            </a:r>
            <a:endParaRPr>
              <a:solidFill>
                <a:schemeClr val="dk1"/>
              </a:solidFill>
              <a:latin typeface="Consolas"/>
              <a:ea typeface="Consolas"/>
              <a:cs typeface="Consolas"/>
              <a:sym typeface="Consolas"/>
            </a:endParaRPr>
          </a:p>
          <a:p>
            <a:pPr indent="0" lvl="0" marL="0" rtl="0" algn="l">
              <a:spcBef>
                <a:spcPts val="0"/>
              </a:spcBef>
              <a:spcAft>
                <a:spcPts val="0"/>
              </a:spcAft>
              <a:buNone/>
            </a:pPr>
            <a:r>
              <a:rPr lang="en">
                <a:solidFill>
                  <a:schemeClr val="dk1"/>
                </a:solidFill>
                <a:latin typeface="Consolas"/>
                <a:ea typeface="Consolas"/>
                <a:cs typeface="Consolas"/>
                <a:sym typeface="Consolas"/>
              </a:rPr>
              <a:t>$ docker run my-image:latest /var</a:t>
            </a:r>
            <a:endParaRPr>
              <a:solidFill>
                <a:schemeClr val="dk1"/>
              </a:solidFill>
              <a:latin typeface="Consolas"/>
              <a:ea typeface="Consolas"/>
              <a:cs typeface="Consolas"/>
              <a:sym typeface="Consolas"/>
            </a:endParaRPr>
          </a:p>
          <a:p>
            <a:pPr indent="0" lvl="0" marL="0" rtl="0" algn="l">
              <a:spcBef>
                <a:spcPts val="0"/>
              </a:spcBef>
              <a:spcAft>
                <a:spcPts val="0"/>
              </a:spcAft>
              <a:buNone/>
            </a:pPr>
            <a:r>
              <a:t/>
            </a:r>
            <a:endParaRPr>
              <a:solidFill>
                <a:schemeClr val="dk1"/>
              </a:solidFill>
              <a:latin typeface="Consolas"/>
              <a:ea typeface="Consolas"/>
              <a:cs typeface="Consolas"/>
              <a:sym typeface="Consolas"/>
            </a:endParaRPr>
          </a:p>
          <a:p>
            <a:pPr indent="0" lvl="0" marL="0" rtl="0" algn="l">
              <a:spcBef>
                <a:spcPts val="0"/>
              </a:spcBef>
              <a:spcAft>
                <a:spcPts val="0"/>
              </a:spcAft>
              <a:buNone/>
            </a:pPr>
            <a:r>
              <a:rPr lang="en">
                <a:solidFill>
                  <a:schemeClr val="dk1"/>
                </a:solidFill>
                <a:latin typeface="Consolas"/>
                <a:ea typeface="Consolas"/>
                <a:cs typeface="Consolas"/>
                <a:sym typeface="Consolas"/>
              </a:rPr>
              <a:t># Override the entrypoint and cmd. Will execute ‘cat /etc/hosts’</a:t>
            </a:r>
            <a:endParaRPr>
              <a:solidFill>
                <a:schemeClr val="dk1"/>
              </a:solidFill>
              <a:latin typeface="Consolas"/>
              <a:ea typeface="Consolas"/>
              <a:cs typeface="Consolas"/>
              <a:sym typeface="Consolas"/>
            </a:endParaRPr>
          </a:p>
          <a:p>
            <a:pPr indent="0" lvl="0" marL="0" rtl="0" algn="l">
              <a:spcBef>
                <a:spcPts val="0"/>
              </a:spcBef>
              <a:spcAft>
                <a:spcPts val="0"/>
              </a:spcAft>
              <a:buNone/>
            </a:pPr>
            <a:r>
              <a:rPr lang="en">
                <a:solidFill>
                  <a:schemeClr val="dk1"/>
                </a:solidFill>
                <a:latin typeface="Consolas"/>
                <a:ea typeface="Consolas"/>
                <a:cs typeface="Consolas"/>
                <a:sym typeface="Consolas"/>
              </a:rPr>
              <a:t>$ docker run --entrypoint=/bin/cat my-image:latest /etc/hosts</a:t>
            </a:r>
            <a:endParaRPr>
              <a:solidFill>
                <a:schemeClr val="dk1"/>
              </a:solidFill>
              <a:latin typeface="Consolas"/>
              <a:ea typeface="Consolas"/>
              <a:cs typeface="Consolas"/>
              <a:sym typeface="Consolas"/>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2" name="Shape 542"/>
        <p:cNvGrpSpPr/>
        <p:nvPr/>
      </p:nvGrpSpPr>
      <p:grpSpPr>
        <a:xfrm>
          <a:off x="0" y="0"/>
          <a:ext cx="0" cy="0"/>
          <a:chOff x="0" y="0"/>
          <a:chExt cx="0" cy="0"/>
        </a:xfrm>
      </p:grpSpPr>
      <p:sp>
        <p:nvSpPr>
          <p:cNvPr id="543" name="Google Shape;543;p8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CMD vs ENTRYPOINT Best Practices</a:t>
            </a:r>
            <a:endParaRPr/>
          </a:p>
        </p:txBody>
      </p:sp>
      <p:sp>
        <p:nvSpPr>
          <p:cNvPr id="544" name="Google Shape;544;p8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Use an </a:t>
            </a:r>
            <a:r>
              <a:rPr lang="en">
                <a:latin typeface="Consolas"/>
                <a:ea typeface="Consolas"/>
                <a:cs typeface="Consolas"/>
                <a:sym typeface="Consolas"/>
              </a:rPr>
              <a:t>ENTRYPOINT</a:t>
            </a:r>
            <a:r>
              <a:rPr lang="en"/>
              <a:t> and (optionally) a </a:t>
            </a:r>
            <a:r>
              <a:rPr lang="en">
                <a:latin typeface="Consolas"/>
                <a:ea typeface="Consolas"/>
                <a:cs typeface="Consolas"/>
                <a:sym typeface="Consolas"/>
              </a:rPr>
              <a:t>CMD</a:t>
            </a:r>
            <a:r>
              <a:rPr lang="en"/>
              <a:t> when your image is providing general access to a script or binary.</a:t>
            </a:r>
            <a:endParaRPr/>
          </a:p>
          <a:p>
            <a:pPr indent="-317500" lvl="1" marL="914400" rtl="0" algn="l">
              <a:spcBef>
                <a:spcPts val="0"/>
              </a:spcBef>
              <a:spcAft>
                <a:spcPts val="0"/>
              </a:spcAft>
              <a:buSzPts val="1400"/>
              <a:buChar char="○"/>
            </a:pPr>
            <a:r>
              <a:rPr lang="en"/>
              <a:t>This will allow users to easily provide customized arguments to the script or binary entrypoint and allows for easy image reuse.</a:t>
            </a:r>
            <a:endParaRPr/>
          </a:p>
          <a:p>
            <a:pPr indent="-317500" lvl="1" marL="914400" rtl="0" algn="l">
              <a:spcBef>
                <a:spcPts val="0"/>
              </a:spcBef>
              <a:spcAft>
                <a:spcPts val="0"/>
              </a:spcAft>
              <a:buSzPts val="1400"/>
              <a:buChar char="○"/>
            </a:pPr>
            <a:r>
              <a:rPr lang="en"/>
              <a:t>Provide a </a:t>
            </a:r>
            <a:r>
              <a:rPr lang="en">
                <a:latin typeface="Consolas"/>
                <a:ea typeface="Consolas"/>
                <a:cs typeface="Consolas"/>
                <a:sym typeface="Consolas"/>
              </a:rPr>
              <a:t>CMD</a:t>
            </a:r>
            <a:r>
              <a:rPr lang="en"/>
              <a:t> along with the </a:t>
            </a:r>
            <a:r>
              <a:rPr lang="en">
                <a:latin typeface="Consolas"/>
                <a:ea typeface="Consolas"/>
                <a:cs typeface="Consolas"/>
                <a:sym typeface="Consolas"/>
              </a:rPr>
              <a:t>ENTRYPOINT</a:t>
            </a:r>
            <a:r>
              <a:rPr lang="en"/>
              <a:t> if there is a common default set of options/parameters that the binary or script should use.</a:t>
            </a:r>
            <a:endParaRPr/>
          </a:p>
          <a:p>
            <a:pPr indent="-342900" lvl="0" marL="457200" rtl="0" algn="l">
              <a:spcBef>
                <a:spcPts val="0"/>
              </a:spcBef>
              <a:spcAft>
                <a:spcPts val="0"/>
              </a:spcAft>
              <a:buSzPts val="1800"/>
              <a:buChar char="●"/>
            </a:pPr>
            <a:r>
              <a:rPr lang="en"/>
              <a:t>Just use a CMD when your image is intended to only run a specific command without any input from the user.</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8" name="Shape 548"/>
        <p:cNvGrpSpPr/>
        <p:nvPr/>
      </p:nvGrpSpPr>
      <p:grpSpPr>
        <a:xfrm>
          <a:off x="0" y="0"/>
          <a:ext cx="0" cy="0"/>
          <a:chOff x="0" y="0"/>
          <a:chExt cx="0" cy="0"/>
        </a:xfrm>
      </p:grpSpPr>
      <p:sp>
        <p:nvSpPr>
          <p:cNvPr id="549" name="Google Shape;549;p8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Docker Build Context</a:t>
            </a:r>
            <a:endParaRPr/>
          </a:p>
        </p:txBody>
      </p:sp>
      <p:sp>
        <p:nvSpPr>
          <p:cNvPr id="550" name="Google Shape;550;p8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When building a Docker image from a Dockerfile, the Dockerfile can only access files and directories at or below the directory where the Dockerfile resides.</a:t>
            </a:r>
            <a:endParaRPr/>
          </a:p>
          <a:p>
            <a:pPr indent="-342900" lvl="0" marL="457200" rtl="0" algn="l">
              <a:spcBef>
                <a:spcPts val="0"/>
              </a:spcBef>
              <a:spcAft>
                <a:spcPts val="0"/>
              </a:spcAft>
              <a:buSzPts val="1800"/>
              <a:buChar char="●"/>
            </a:pPr>
            <a:r>
              <a:rPr lang="en"/>
              <a:t>This accessible directory tree called the “build context” of the Docker image.</a:t>
            </a:r>
            <a:endParaRPr/>
          </a:p>
          <a:p>
            <a:pPr indent="-342900" lvl="0" marL="457200" rtl="0" algn="l">
              <a:spcBef>
                <a:spcPts val="0"/>
              </a:spcBef>
              <a:spcAft>
                <a:spcPts val="0"/>
              </a:spcAft>
              <a:buSzPts val="1800"/>
              <a:buChar char="●"/>
            </a:pPr>
            <a:r>
              <a:rPr lang="en"/>
              <a:t>When Docker builds an image, it recursively sends the whole build context to the Docker </a:t>
            </a:r>
            <a:r>
              <a:rPr lang="en"/>
              <a:t>daemon</a:t>
            </a:r>
            <a:r>
              <a:rPr lang="en"/>
              <a:t>.</a:t>
            </a:r>
            <a:endParaRPr/>
          </a:p>
          <a:p>
            <a:pPr indent="-342900" lvl="0" marL="457200" rtl="0" algn="l">
              <a:spcBef>
                <a:spcPts val="0"/>
              </a:spcBef>
              <a:spcAft>
                <a:spcPts val="0"/>
              </a:spcAft>
              <a:buSzPts val="1800"/>
              <a:buChar char="●"/>
            </a:pPr>
            <a:r>
              <a:rPr lang="en"/>
              <a:t>Best Practice: Start with a directory with just your Dockerfile. Only add files that are required for the build to the directory.</a:t>
            </a:r>
            <a:endParaRPr/>
          </a:p>
          <a:p>
            <a:pPr indent="-342900" lvl="0" marL="457200" rtl="0" algn="l">
              <a:spcBef>
                <a:spcPts val="0"/>
              </a:spcBef>
              <a:spcAft>
                <a:spcPts val="0"/>
              </a:spcAft>
              <a:buSzPts val="1800"/>
              <a:buChar char="●"/>
            </a:pPr>
            <a:r>
              <a:rPr lang="en"/>
              <a:t>Don’t use / as your build context!</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4" name="Shape 554"/>
        <p:cNvGrpSpPr/>
        <p:nvPr/>
      </p:nvGrpSpPr>
      <p:grpSpPr>
        <a:xfrm>
          <a:off x="0" y="0"/>
          <a:ext cx="0" cy="0"/>
          <a:chOff x="0" y="0"/>
          <a:chExt cx="0" cy="0"/>
        </a:xfrm>
      </p:grpSpPr>
      <p:sp>
        <p:nvSpPr>
          <p:cNvPr id="555" name="Google Shape;555;p8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Docker Image Layers</a:t>
            </a:r>
            <a:endParaRPr/>
          </a:p>
        </p:txBody>
      </p:sp>
      <p:sp>
        <p:nvSpPr>
          <p:cNvPr id="556" name="Google Shape;556;p8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A Docker image consists of a set of read-only layers.</a:t>
            </a:r>
            <a:endParaRPr/>
          </a:p>
          <a:p>
            <a:pPr indent="-342900" lvl="0" marL="457200" rtl="0" algn="l">
              <a:spcBef>
                <a:spcPts val="0"/>
              </a:spcBef>
              <a:spcAft>
                <a:spcPts val="0"/>
              </a:spcAft>
              <a:buSzPts val="1800"/>
              <a:buChar char="●"/>
            </a:pPr>
            <a:r>
              <a:rPr lang="en"/>
              <a:t>Every Dockerfile directive will generate a new layer in the image.</a:t>
            </a:r>
            <a:endParaRPr/>
          </a:p>
          <a:p>
            <a:pPr indent="-342900" lvl="0" marL="457200" rtl="0" algn="l">
              <a:spcBef>
                <a:spcPts val="0"/>
              </a:spcBef>
              <a:spcAft>
                <a:spcPts val="0"/>
              </a:spcAft>
              <a:buSzPts val="1800"/>
              <a:buChar char="●"/>
            </a:pPr>
            <a:r>
              <a:rPr lang="en"/>
              <a:t>Can think of layers as the history of an image or the snapshot of the image at a certain stage of the image build.</a:t>
            </a:r>
            <a:endParaRPr/>
          </a:p>
          <a:p>
            <a:pPr indent="-317500" lvl="1" marL="914400" rtl="0" algn="l">
              <a:spcBef>
                <a:spcPts val="0"/>
              </a:spcBef>
              <a:spcAft>
                <a:spcPts val="0"/>
              </a:spcAft>
              <a:buSzPts val="1400"/>
              <a:buChar char="○"/>
            </a:pPr>
            <a:r>
              <a:rPr lang="en"/>
              <a:t>Very similar to the Git commit history for a file.</a:t>
            </a:r>
            <a:endParaRPr/>
          </a:p>
          <a:p>
            <a:pPr indent="-342900" lvl="0" marL="457200" rtl="0" algn="l">
              <a:spcBef>
                <a:spcPts val="0"/>
              </a:spcBef>
              <a:spcAft>
                <a:spcPts val="0"/>
              </a:spcAft>
              <a:buSzPts val="1800"/>
              <a:buChar char="●"/>
            </a:pPr>
            <a:r>
              <a:rPr lang="en"/>
              <a:t>Use </a:t>
            </a:r>
            <a:r>
              <a:rPr lang="en">
                <a:latin typeface="Consolas"/>
                <a:ea typeface="Consolas"/>
                <a:cs typeface="Consolas"/>
                <a:sym typeface="Consolas"/>
              </a:rPr>
              <a:t>docker history</a:t>
            </a:r>
            <a:r>
              <a:rPr lang="en"/>
              <a:t> to view all of the layers within an image.</a:t>
            </a:r>
            <a:endParaRPr/>
          </a:p>
          <a:p>
            <a:pPr indent="-342900" lvl="0" marL="457200" rtl="0" algn="l">
              <a:spcBef>
                <a:spcPts val="0"/>
              </a:spcBef>
              <a:spcAft>
                <a:spcPts val="0"/>
              </a:spcAft>
              <a:buSzPts val="1800"/>
              <a:buChar char="●"/>
            </a:pPr>
            <a:r>
              <a:rPr lang="en"/>
              <a:t>When a container is run, Docker places a writeable layer on top of the final layer of the image which allows the container to make changes to the filesystem.</a:t>
            </a:r>
            <a:endParaRPr/>
          </a:p>
          <a:p>
            <a:pPr indent="-342900" lvl="0" marL="457200" rtl="0" algn="l">
              <a:spcBef>
                <a:spcPts val="0"/>
              </a:spcBef>
              <a:spcAft>
                <a:spcPts val="0"/>
              </a:spcAft>
              <a:buSzPts val="1800"/>
              <a:buChar char="●"/>
            </a:pPr>
            <a:r>
              <a:rPr lang="en"/>
              <a:t>Try to keep the number of layers in an image to a minimum otherwise you can easily bloat the size of your final image.</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0" name="Shape 560"/>
        <p:cNvGrpSpPr/>
        <p:nvPr/>
      </p:nvGrpSpPr>
      <p:grpSpPr>
        <a:xfrm>
          <a:off x="0" y="0"/>
          <a:ext cx="0" cy="0"/>
          <a:chOff x="0" y="0"/>
          <a:chExt cx="0" cy="0"/>
        </a:xfrm>
      </p:grpSpPr>
      <p:sp>
        <p:nvSpPr>
          <p:cNvPr id="561" name="Google Shape;561;p8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Docker Images, Layers and Size Example</a:t>
            </a:r>
            <a:endParaRPr/>
          </a:p>
        </p:txBody>
      </p:sp>
      <p:sp>
        <p:nvSpPr>
          <p:cNvPr id="562" name="Google Shape;562;p83"/>
          <p:cNvSpPr/>
          <p:nvPr/>
        </p:nvSpPr>
        <p:spPr>
          <a:xfrm>
            <a:off x="4678925" y="1414500"/>
            <a:ext cx="4054800" cy="3579000"/>
          </a:xfrm>
          <a:prstGeom prst="snip1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Consolas"/>
                <a:ea typeface="Consolas"/>
                <a:cs typeface="Consolas"/>
                <a:sym typeface="Consolas"/>
              </a:rPr>
              <a:t># Builds optimized:latest</a:t>
            </a:r>
            <a:endParaRPr sz="1200">
              <a:solidFill>
                <a:schemeClr val="dk1"/>
              </a:solidFill>
              <a:latin typeface="Consolas"/>
              <a:ea typeface="Consolas"/>
              <a:cs typeface="Consolas"/>
              <a:sym typeface="Consolas"/>
            </a:endParaRPr>
          </a:p>
          <a:p>
            <a:pPr indent="0" lvl="0" marL="0" rtl="0" algn="l">
              <a:spcBef>
                <a:spcPts val="0"/>
              </a:spcBef>
              <a:spcAft>
                <a:spcPts val="0"/>
              </a:spcAft>
              <a:buNone/>
            </a:pPr>
            <a:r>
              <a:rPr lang="en" sz="1200">
                <a:solidFill>
                  <a:schemeClr val="dk1"/>
                </a:solidFill>
                <a:latin typeface="Consolas"/>
                <a:ea typeface="Consolas"/>
                <a:cs typeface="Consolas"/>
                <a:sym typeface="Consolas"/>
              </a:rPr>
              <a:t>FROM ubuntu:18.04</a:t>
            </a:r>
            <a:endParaRPr sz="1200">
              <a:solidFill>
                <a:schemeClr val="dk1"/>
              </a:solidFill>
              <a:latin typeface="Consolas"/>
              <a:ea typeface="Consolas"/>
              <a:cs typeface="Consolas"/>
              <a:sym typeface="Consolas"/>
            </a:endParaRPr>
          </a:p>
          <a:p>
            <a:pPr indent="0" lvl="0" marL="0" rtl="0" algn="l">
              <a:spcBef>
                <a:spcPts val="0"/>
              </a:spcBef>
              <a:spcAft>
                <a:spcPts val="0"/>
              </a:spcAft>
              <a:buNone/>
            </a:pPr>
            <a:r>
              <a:t/>
            </a:r>
            <a:endParaRPr sz="1200">
              <a:solidFill>
                <a:schemeClr val="dk1"/>
              </a:solidFill>
              <a:latin typeface="Consolas"/>
              <a:ea typeface="Consolas"/>
              <a:cs typeface="Consolas"/>
              <a:sym typeface="Consolas"/>
            </a:endParaRPr>
          </a:p>
          <a:p>
            <a:pPr indent="0" lvl="0" marL="0" rtl="0" algn="l">
              <a:spcBef>
                <a:spcPts val="0"/>
              </a:spcBef>
              <a:spcAft>
                <a:spcPts val="0"/>
              </a:spcAft>
              <a:buNone/>
            </a:pPr>
            <a:r>
              <a:rPr lang="en" sz="1200">
                <a:solidFill>
                  <a:schemeClr val="dk1"/>
                </a:solidFill>
                <a:latin typeface="Consolas"/>
                <a:ea typeface="Consolas"/>
                <a:cs typeface="Consolas"/>
                <a:sym typeface="Consolas"/>
              </a:rPr>
              <a:t>RUN apt-get update \</a:t>
            </a:r>
            <a:endParaRPr sz="1200">
              <a:solidFill>
                <a:schemeClr val="dk1"/>
              </a:solidFill>
              <a:latin typeface="Consolas"/>
              <a:ea typeface="Consolas"/>
              <a:cs typeface="Consolas"/>
              <a:sym typeface="Consolas"/>
            </a:endParaRPr>
          </a:p>
          <a:p>
            <a:pPr indent="0" lvl="0" marL="0" rtl="0" algn="l">
              <a:spcBef>
                <a:spcPts val="0"/>
              </a:spcBef>
              <a:spcAft>
                <a:spcPts val="0"/>
              </a:spcAft>
              <a:buNone/>
            </a:pPr>
            <a:r>
              <a:rPr lang="en" sz="1200">
                <a:solidFill>
                  <a:schemeClr val="dk1"/>
                </a:solidFill>
                <a:latin typeface="Consolas"/>
                <a:ea typeface="Consolas"/>
                <a:cs typeface="Consolas"/>
                <a:sym typeface="Consolas"/>
              </a:rPr>
              <a:t>  &amp;&amp; apt-get install -y wget \</a:t>
            </a:r>
            <a:endParaRPr sz="1200">
              <a:solidFill>
                <a:schemeClr val="dk1"/>
              </a:solidFill>
              <a:latin typeface="Consolas"/>
              <a:ea typeface="Consolas"/>
              <a:cs typeface="Consolas"/>
              <a:sym typeface="Consolas"/>
            </a:endParaRPr>
          </a:p>
          <a:p>
            <a:pPr indent="0" lvl="0" marL="0" rtl="0" algn="l">
              <a:spcBef>
                <a:spcPts val="0"/>
              </a:spcBef>
              <a:spcAft>
                <a:spcPts val="0"/>
              </a:spcAft>
              <a:buNone/>
            </a:pPr>
            <a:r>
              <a:rPr lang="en" sz="1200">
                <a:solidFill>
                  <a:schemeClr val="dk1"/>
                </a:solidFill>
                <a:latin typeface="Consolas"/>
                <a:ea typeface="Consolas"/>
                <a:cs typeface="Consolas"/>
                <a:sym typeface="Consolas"/>
              </a:rPr>
              <a:t>  &amp;&amp; wget https://www.websecurity.symantec.com/content/dam/websitesecurity/support/digicert/symantec/root/DigiCert_Global_Root_CA.pem \</a:t>
            </a:r>
            <a:endParaRPr sz="1200">
              <a:solidFill>
                <a:schemeClr val="dk1"/>
              </a:solidFill>
              <a:latin typeface="Consolas"/>
              <a:ea typeface="Consolas"/>
              <a:cs typeface="Consolas"/>
              <a:sym typeface="Consolas"/>
            </a:endParaRPr>
          </a:p>
          <a:p>
            <a:pPr indent="0" lvl="0" marL="0" rtl="0" algn="l">
              <a:spcBef>
                <a:spcPts val="0"/>
              </a:spcBef>
              <a:spcAft>
                <a:spcPts val="0"/>
              </a:spcAft>
              <a:buNone/>
            </a:pPr>
            <a:r>
              <a:rPr lang="en" sz="1200">
                <a:solidFill>
                  <a:schemeClr val="dk1"/>
                </a:solidFill>
                <a:latin typeface="Consolas"/>
                <a:ea typeface="Consolas"/>
                <a:cs typeface="Consolas"/>
                <a:sym typeface="Consolas"/>
              </a:rPr>
              <a:t>  &amp;&amp; apt-get remove -y wget \</a:t>
            </a:r>
            <a:endParaRPr sz="1200">
              <a:solidFill>
                <a:schemeClr val="dk1"/>
              </a:solidFill>
              <a:latin typeface="Consolas"/>
              <a:ea typeface="Consolas"/>
              <a:cs typeface="Consolas"/>
              <a:sym typeface="Consolas"/>
            </a:endParaRPr>
          </a:p>
          <a:p>
            <a:pPr indent="0" lvl="0" marL="0" rtl="0" algn="l">
              <a:spcBef>
                <a:spcPts val="0"/>
              </a:spcBef>
              <a:spcAft>
                <a:spcPts val="0"/>
              </a:spcAft>
              <a:buNone/>
            </a:pPr>
            <a:r>
              <a:rPr lang="en" sz="1200">
                <a:solidFill>
                  <a:schemeClr val="dk1"/>
                </a:solidFill>
                <a:latin typeface="Consolas"/>
                <a:ea typeface="Consolas"/>
                <a:cs typeface="Consolas"/>
                <a:sym typeface="Consolas"/>
              </a:rPr>
              <a:t>  &amp;&amp; apt-get clean \</a:t>
            </a:r>
            <a:endParaRPr sz="1200">
              <a:solidFill>
                <a:schemeClr val="dk1"/>
              </a:solidFill>
              <a:latin typeface="Consolas"/>
              <a:ea typeface="Consolas"/>
              <a:cs typeface="Consolas"/>
              <a:sym typeface="Consolas"/>
            </a:endParaRPr>
          </a:p>
          <a:p>
            <a:pPr indent="0" lvl="0" marL="0" rtl="0" algn="l">
              <a:spcBef>
                <a:spcPts val="0"/>
              </a:spcBef>
              <a:spcAft>
                <a:spcPts val="0"/>
              </a:spcAft>
              <a:buNone/>
            </a:pPr>
            <a:r>
              <a:rPr lang="en" sz="1200">
                <a:solidFill>
                  <a:schemeClr val="dk1"/>
                </a:solidFill>
                <a:latin typeface="Consolas"/>
                <a:ea typeface="Consolas"/>
                <a:cs typeface="Consolas"/>
                <a:sym typeface="Consolas"/>
              </a:rPr>
              <a:t>  &amp;&amp; rm -rf /var/lib/apt/lists*</a:t>
            </a:r>
            <a:endParaRPr sz="1200">
              <a:solidFill>
                <a:schemeClr val="dk1"/>
              </a:solidFill>
              <a:latin typeface="Consolas"/>
              <a:ea typeface="Consolas"/>
              <a:cs typeface="Consolas"/>
              <a:sym typeface="Consolas"/>
            </a:endParaRPr>
          </a:p>
        </p:txBody>
      </p:sp>
      <p:sp>
        <p:nvSpPr>
          <p:cNvPr id="563" name="Google Shape;563;p83"/>
          <p:cNvSpPr/>
          <p:nvPr/>
        </p:nvSpPr>
        <p:spPr>
          <a:xfrm>
            <a:off x="311700" y="1414675"/>
            <a:ext cx="4054800" cy="3579000"/>
          </a:xfrm>
          <a:prstGeom prst="snip1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Consolas"/>
                <a:ea typeface="Consolas"/>
                <a:cs typeface="Consolas"/>
                <a:sym typeface="Consolas"/>
              </a:rPr>
              <a:t># Builds unoptimized:latest</a:t>
            </a:r>
            <a:endParaRPr sz="1200">
              <a:solidFill>
                <a:schemeClr val="dk1"/>
              </a:solidFill>
              <a:latin typeface="Consolas"/>
              <a:ea typeface="Consolas"/>
              <a:cs typeface="Consolas"/>
              <a:sym typeface="Consolas"/>
            </a:endParaRPr>
          </a:p>
          <a:p>
            <a:pPr indent="0" lvl="0" marL="0" rtl="0" algn="l">
              <a:spcBef>
                <a:spcPts val="0"/>
              </a:spcBef>
              <a:spcAft>
                <a:spcPts val="0"/>
              </a:spcAft>
              <a:buNone/>
            </a:pPr>
            <a:r>
              <a:rPr lang="en" sz="1200">
                <a:solidFill>
                  <a:schemeClr val="dk1"/>
                </a:solidFill>
                <a:latin typeface="Consolas"/>
                <a:ea typeface="Consolas"/>
                <a:cs typeface="Consolas"/>
                <a:sym typeface="Consolas"/>
              </a:rPr>
              <a:t>FROM ubuntu:18.04</a:t>
            </a:r>
            <a:endParaRPr sz="1200">
              <a:solidFill>
                <a:schemeClr val="dk1"/>
              </a:solidFill>
              <a:latin typeface="Consolas"/>
              <a:ea typeface="Consolas"/>
              <a:cs typeface="Consolas"/>
              <a:sym typeface="Consolas"/>
            </a:endParaRPr>
          </a:p>
          <a:p>
            <a:pPr indent="0" lvl="0" marL="0" rtl="0" algn="l">
              <a:spcBef>
                <a:spcPts val="0"/>
              </a:spcBef>
              <a:spcAft>
                <a:spcPts val="0"/>
              </a:spcAft>
              <a:buNone/>
            </a:pPr>
            <a:r>
              <a:t/>
            </a:r>
            <a:endParaRPr sz="1200">
              <a:solidFill>
                <a:schemeClr val="dk1"/>
              </a:solidFill>
              <a:latin typeface="Consolas"/>
              <a:ea typeface="Consolas"/>
              <a:cs typeface="Consolas"/>
              <a:sym typeface="Consolas"/>
            </a:endParaRPr>
          </a:p>
          <a:p>
            <a:pPr indent="0" lvl="0" marL="0" rtl="0" algn="l">
              <a:spcBef>
                <a:spcPts val="0"/>
              </a:spcBef>
              <a:spcAft>
                <a:spcPts val="0"/>
              </a:spcAft>
              <a:buNone/>
            </a:pPr>
            <a:r>
              <a:rPr lang="en" sz="1200">
                <a:solidFill>
                  <a:schemeClr val="dk1"/>
                </a:solidFill>
                <a:latin typeface="Consolas"/>
                <a:ea typeface="Consolas"/>
                <a:cs typeface="Consolas"/>
                <a:sym typeface="Consolas"/>
              </a:rPr>
              <a:t>RUN apt-get update</a:t>
            </a:r>
            <a:endParaRPr sz="1200">
              <a:solidFill>
                <a:schemeClr val="dk1"/>
              </a:solidFill>
              <a:latin typeface="Consolas"/>
              <a:ea typeface="Consolas"/>
              <a:cs typeface="Consolas"/>
              <a:sym typeface="Consolas"/>
            </a:endParaRPr>
          </a:p>
          <a:p>
            <a:pPr indent="0" lvl="0" marL="0" rtl="0" algn="l">
              <a:spcBef>
                <a:spcPts val="0"/>
              </a:spcBef>
              <a:spcAft>
                <a:spcPts val="0"/>
              </a:spcAft>
              <a:buNone/>
            </a:pPr>
            <a:r>
              <a:t/>
            </a:r>
            <a:endParaRPr sz="1200">
              <a:solidFill>
                <a:schemeClr val="dk1"/>
              </a:solidFill>
              <a:latin typeface="Consolas"/>
              <a:ea typeface="Consolas"/>
              <a:cs typeface="Consolas"/>
              <a:sym typeface="Consolas"/>
            </a:endParaRPr>
          </a:p>
          <a:p>
            <a:pPr indent="0" lvl="0" marL="0" rtl="0" algn="l">
              <a:spcBef>
                <a:spcPts val="0"/>
              </a:spcBef>
              <a:spcAft>
                <a:spcPts val="0"/>
              </a:spcAft>
              <a:buNone/>
            </a:pPr>
            <a:r>
              <a:rPr lang="en" sz="1200">
                <a:solidFill>
                  <a:schemeClr val="dk1"/>
                </a:solidFill>
                <a:latin typeface="Consolas"/>
                <a:ea typeface="Consolas"/>
                <a:cs typeface="Consolas"/>
                <a:sym typeface="Consolas"/>
              </a:rPr>
              <a:t>RUN apt-get install -y wget</a:t>
            </a:r>
            <a:endParaRPr sz="1200">
              <a:solidFill>
                <a:schemeClr val="dk1"/>
              </a:solidFill>
              <a:latin typeface="Consolas"/>
              <a:ea typeface="Consolas"/>
              <a:cs typeface="Consolas"/>
              <a:sym typeface="Consolas"/>
            </a:endParaRPr>
          </a:p>
          <a:p>
            <a:pPr indent="0" lvl="0" marL="0" rtl="0" algn="l">
              <a:spcBef>
                <a:spcPts val="0"/>
              </a:spcBef>
              <a:spcAft>
                <a:spcPts val="0"/>
              </a:spcAft>
              <a:buNone/>
            </a:pPr>
            <a:r>
              <a:t/>
            </a:r>
            <a:endParaRPr sz="1200">
              <a:solidFill>
                <a:schemeClr val="dk1"/>
              </a:solidFill>
              <a:latin typeface="Consolas"/>
              <a:ea typeface="Consolas"/>
              <a:cs typeface="Consolas"/>
              <a:sym typeface="Consolas"/>
            </a:endParaRPr>
          </a:p>
          <a:p>
            <a:pPr indent="0" lvl="0" marL="0" rtl="0" algn="l">
              <a:spcBef>
                <a:spcPts val="0"/>
              </a:spcBef>
              <a:spcAft>
                <a:spcPts val="0"/>
              </a:spcAft>
              <a:buNone/>
            </a:pPr>
            <a:r>
              <a:rPr lang="en" sz="1200">
                <a:solidFill>
                  <a:schemeClr val="dk1"/>
                </a:solidFill>
                <a:latin typeface="Consolas"/>
                <a:ea typeface="Consolas"/>
                <a:cs typeface="Consolas"/>
                <a:sym typeface="Consolas"/>
              </a:rPr>
              <a:t>RUN wget https://www.websecurity.symantec.com/content/dam/websitesecurity/support/digicert/symantec/root/DigiCert_Global_Root_CA.pem</a:t>
            </a:r>
            <a:endParaRPr sz="1200">
              <a:solidFill>
                <a:schemeClr val="dk1"/>
              </a:solidFill>
              <a:latin typeface="Consolas"/>
              <a:ea typeface="Consolas"/>
              <a:cs typeface="Consolas"/>
              <a:sym typeface="Consolas"/>
            </a:endParaRPr>
          </a:p>
          <a:p>
            <a:pPr indent="0" lvl="0" marL="0" rtl="0" algn="l">
              <a:spcBef>
                <a:spcPts val="0"/>
              </a:spcBef>
              <a:spcAft>
                <a:spcPts val="0"/>
              </a:spcAft>
              <a:buNone/>
            </a:pPr>
            <a:r>
              <a:t/>
            </a:r>
            <a:endParaRPr sz="1200">
              <a:solidFill>
                <a:schemeClr val="dk1"/>
              </a:solidFill>
              <a:latin typeface="Consolas"/>
              <a:ea typeface="Consolas"/>
              <a:cs typeface="Consolas"/>
              <a:sym typeface="Consolas"/>
            </a:endParaRPr>
          </a:p>
          <a:p>
            <a:pPr indent="0" lvl="0" marL="0" rtl="0" algn="l">
              <a:spcBef>
                <a:spcPts val="0"/>
              </a:spcBef>
              <a:spcAft>
                <a:spcPts val="0"/>
              </a:spcAft>
              <a:buNone/>
            </a:pPr>
            <a:r>
              <a:rPr lang="en" sz="1200">
                <a:solidFill>
                  <a:schemeClr val="dk1"/>
                </a:solidFill>
                <a:latin typeface="Consolas"/>
                <a:ea typeface="Consolas"/>
                <a:cs typeface="Consolas"/>
                <a:sym typeface="Consolas"/>
              </a:rPr>
              <a:t>RUN apt-get remove -y wget</a:t>
            </a:r>
            <a:endParaRPr sz="1200">
              <a:solidFill>
                <a:schemeClr val="dk1"/>
              </a:solidFill>
              <a:latin typeface="Consolas"/>
              <a:ea typeface="Consolas"/>
              <a:cs typeface="Consolas"/>
              <a:sym typeface="Consolas"/>
            </a:endParaRPr>
          </a:p>
          <a:p>
            <a:pPr indent="0" lvl="0" marL="0" rtl="0" algn="l">
              <a:spcBef>
                <a:spcPts val="0"/>
              </a:spcBef>
              <a:spcAft>
                <a:spcPts val="0"/>
              </a:spcAft>
              <a:buNone/>
            </a:pPr>
            <a:r>
              <a:t/>
            </a:r>
            <a:endParaRPr sz="1200">
              <a:solidFill>
                <a:schemeClr val="dk1"/>
              </a:solidFill>
              <a:latin typeface="Consolas"/>
              <a:ea typeface="Consolas"/>
              <a:cs typeface="Consolas"/>
              <a:sym typeface="Consolas"/>
            </a:endParaRPr>
          </a:p>
          <a:p>
            <a:pPr indent="0" lvl="0" marL="0" rtl="0" algn="l">
              <a:spcBef>
                <a:spcPts val="0"/>
              </a:spcBef>
              <a:spcAft>
                <a:spcPts val="0"/>
              </a:spcAft>
              <a:buNone/>
            </a:pPr>
            <a:r>
              <a:rPr lang="en" sz="1200">
                <a:solidFill>
                  <a:schemeClr val="dk1"/>
                </a:solidFill>
                <a:latin typeface="Consolas"/>
                <a:ea typeface="Consolas"/>
                <a:cs typeface="Consolas"/>
                <a:sym typeface="Consolas"/>
              </a:rPr>
              <a:t>RUN apt-get clean</a:t>
            </a:r>
            <a:endParaRPr sz="1200">
              <a:solidFill>
                <a:schemeClr val="dk1"/>
              </a:solidFill>
              <a:latin typeface="Consolas"/>
              <a:ea typeface="Consolas"/>
              <a:cs typeface="Consolas"/>
              <a:sym typeface="Consolas"/>
            </a:endParaRPr>
          </a:p>
          <a:p>
            <a:pPr indent="0" lvl="0" marL="0" rtl="0" algn="l">
              <a:spcBef>
                <a:spcPts val="0"/>
              </a:spcBef>
              <a:spcAft>
                <a:spcPts val="0"/>
              </a:spcAft>
              <a:buNone/>
            </a:pPr>
            <a:r>
              <a:t/>
            </a:r>
            <a:endParaRPr sz="1200">
              <a:solidFill>
                <a:schemeClr val="dk1"/>
              </a:solidFill>
              <a:latin typeface="Consolas"/>
              <a:ea typeface="Consolas"/>
              <a:cs typeface="Consolas"/>
              <a:sym typeface="Consolas"/>
            </a:endParaRPr>
          </a:p>
          <a:p>
            <a:pPr indent="0" lvl="0" marL="0" rtl="0" algn="l">
              <a:spcBef>
                <a:spcPts val="0"/>
              </a:spcBef>
              <a:spcAft>
                <a:spcPts val="0"/>
              </a:spcAft>
              <a:buNone/>
            </a:pPr>
            <a:r>
              <a:rPr lang="en" sz="1200">
                <a:solidFill>
                  <a:schemeClr val="dk1"/>
                </a:solidFill>
                <a:latin typeface="Consolas"/>
                <a:ea typeface="Consolas"/>
                <a:cs typeface="Consolas"/>
                <a:sym typeface="Consolas"/>
              </a:rPr>
              <a:t>RUN rm -rf /var/lib/apt/lists*</a:t>
            </a:r>
            <a:endParaRPr sz="1200">
              <a:solidFill>
                <a:schemeClr val="dk1"/>
              </a:solidFill>
              <a:latin typeface="Consolas"/>
              <a:ea typeface="Consolas"/>
              <a:cs typeface="Consolas"/>
              <a:sym typeface="Consolas"/>
            </a:endParaRPr>
          </a:p>
        </p:txBody>
      </p:sp>
      <p:sp>
        <p:nvSpPr>
          <p:cNvPr id="564" name="Google Shape;564;p83"/>
          <p:cNvSpPr txBox="1"/>
          <p:nvPr/>
        </p:nvSpPr>
        <p:spPr>
          <a:xfrm>
            <a:off x="159300" y="935700"/>
            <a:ext cx="8202600" cy="6357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Consider the following Dockerfiles. They do the same thing.</a:t>
            </a:r>
            <a:endParaRPr sz="18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8" name="Shape 208"/>
        <p:cNvGrpSpPr/>
        <p:nvPr/>
      </p:nvGrpSpPr>
      <p:grpSpPr>
        <a:xfrm>
          <a:off x="0" y="0"/>
          <a:ext cx="0" cy="0"/>
          <a:chOff x="0" y="0"/>
          <a:chExt cx="0" cy="0"/>
        </a:xfrm>
      </p:grpSpPr>
      <p:sp>
        <p:nvSpPr>
          <p:cNvPr id="209" name="Google Shape;209;p3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a Container?</a:t>
            </a:r>
            <a:endParaRPr/>
          </a:p>
        </p:txBody>
      </p:sp>
      <p:sp>
        <p:nvSpPr>
          <p:cNvPr id="210" name="Google Shape;210;p30"/>
          <p:cNvSpPr txBox="1"/>
          <p:nvPr>
            <p:ph idx="1" type="body"/>
          </p:nvPr>
        </p:nvSpPr>
        <p:spPr>
          <a:xfrm>
            <a:off x="311700" y="1152475"/>
            <a:ext cx="8520600" cy="36351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A “box” that contains all of the packages, libraries, files, configuration etc. needed by an application or service.</a:t>
            </a:r>
            <a:endParaRPr/>
          </a:p>
          <a:p>
            <a:pPr indent="-342900" lvl="0" marL="457200" rtl="0" algn="l">
              <a:spcBef>
                <a:spcPts val="0"/>
              </a:spcBef>
              <a:spcAft>
                <a:spcPts val="0"/>
              </a:spcAft>
              <a:buSzPts val="1800"/>
              <a:buChar char="●"/>
            </a:pPr>
            <a:r>
              <a:rPr lang="en"/>
              <a:t>A container contains all of the stuff that your application or service needs to run in isolation.</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8" name="Shape 568"/>
        <p:cNvGrpSpPr/>
        <p:nvPr/>
      </p:nvGrpSpPr>
      <p:grpSpPr>
        <a:xfrm>
          <a:off x="0" y="0"/>
          <a:ext cx="0" cy="0"/>
          <a:chOff x="0" y="0"/>
          <a:chExt cx="0" cy="0"/>
        </a:xfrm>
      </p:grpSpPr>
      <p:sp>
        <p:nvSpPr>
          <p:cNvPr id="569" name="Google Shape;569;p8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Docker Images, Layers and Size Example</a:t>
            </a:r>
            <a:endParaRPr/>
          </a:p>
          <a:p>
            <a:pPr indent="0" lvl="0" marL="0" rtl="0" algn="l">
              <a:spcBef>
                <a:spcPts val="0"/>
              </a:spcBef>
              <a:spcAft>
                <a:spcPts val="0"/>
              </a:spcAft>
              <a:buNone/>
            </a:pPr>
            <a:r>
              <a:t/>
            </a:r>
            <a:endParaRPr/>
          </a:p>
        </p:txBody>
      </p:sp>
      <p:sp>
        <p:nvSpPr>
          <p:cNvPr id="570" name="Google Shape;570;p84"/>
          <p:cNvSpPr/>
          <p:nvPr/>
        </p:nvSpPr>
        <p:spPr>
          <a:xfrm>
            <a:off x="311700" y="1141200"/>
            <a:ext cx="8202600" cy="1229100"/>
          </a:xfrm>
          <a:prstGeom prst="snip1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Consolas"/>
                <a:ea typeface="Consolas"/>
                <a:cs typeface="Consolas"/>
                <a:sym typeface="Consolas"/>
              </a:rPr>
              <a:t>$ docker images</a:t>
            </a:r>
            <a:endParaRPr sz="1200">
              <a:solidFill>
                <a:schemeClr val="dk1"/>
              </a:solidFill>
              <a:latin typeface="Consolas"/>
              <a:ea typeface="Consolas"/>
              <a:cs typeface="Consolas"/>
              <a:sym typeface="Consolas"/>
            </a:endParaRPr>
          </a:p>
          <a:p>
            <a:pPr indent="0" lvl="0" marL="0" rtl="0" algn="l">
              <a:spcBef>
                <a:spcPts val="0"/>
              </a:spcBef>
              <a:spcAft>
                <a:spcPts val="0"/>
              </a:spcAft>
              <a:buNone/>
            </a:pPr>
            <a:r>
              <a:t/>
            </a:r>
            <a:endParaRPr sz="1200">
              <a:solidFill>
                <a:schemeClr val="dk1"/>
              </a:solidFill>
              <a:latin typeface="Consolas"/>
              <a:ea typeface="Consolas"/>
              <a:cs typeface="Consolas"/>
              <a:sym typeface="Consolas"/>
            </a:endParaRPr>
          </a:p>
          <a:p>
            <a:pPr indent="0" lvl="0" marL="0" rtl="0" algn="l">
              <a:spcBef>
                <a:spcPts val="0"/>
              </a:spcBef>
              <a:spcAft>
                <a:spcPts val="0"/>
              </a:spcAft>
              <a:buNone/>
            </a:pPr>
            <a:r>
              <a:rPr lang="en" sz="1200">
                <a:solidFill>
                  <a:schemeClr val="dk1"/>
                </a:solidFill>
                <a:latin typeface="Consolas"/>
                <a:ea typeface="Consolas"/>
                <a:cs typeface="Consolas"/>
                <a:sym typeface="Consolas"/>
              </a:rPr>
              <a:t>REPOSITORY               	TAG             	IMAGE ID        	CREATED         	SIZE</a:t>
            </a:r>
            <a:endParaRPr sz="1200">
              <a:solidFill>
                <a:schemeClr val="dk1"/>
              </a:solidFill>
              <a:latin typeface="Consolas"/>
              <a:ea typeface="Consolas"/>
              <a:cs typeface="Consolas"/>
              <a:sym typeface="Consolas"/>
            </a:endParaRPr>
          </a:p>
          <a:p>
            <a:pPr indent="0" lvl="0" marL="0" rtl="0" algn="l">
              <a:spcBef>
                <a:spcPts val="0"/>
              </a:spcBef>
              <a:spcAft>
                <a:spcPts val="0"/>
              </a:spcAft>
              <a:buNone/>
            </a:pPr>
            <a:r>
              <a:rPr lang="en" sz="1200">
                <a:solidFill>
                  <a:schemeClr val="dk1"/>
                </a:solidFill>
                <a:latin typeface="Consolas"/>
                <a:ea typeface="Consolas"/>
                <a:cs typeface="Consolas"/>
                <a:sym typeface="Consolas"/>
              </a:rPr>
              <a:t>optimized                	latest          	0a3429002c5a    	17 minutes ago  	71MB</a:t>
            </a:r>
            <a:endParaRPr sz="1200">
              <a:solidFill>
                <a:schemeClr val="dk1"/>
              </a:solidFill>
              <a:latin typeface="Consolas"/>
              <a:ea typeface="Consolas"/>
              <a:cs typeface="Consolas"/>
              <a:sym typeface="Consolas"/>
            </a:endParaRPr>
          </a:p>
          <a:p>
            <a:pPr indent="0" lvl="0" marL="0" rtl="0" algn="l">
              <a:spcBef>
                <a:spcPts val="0"/>
              </a:spcBef>
              <a:spcAft>
                <a:spcPts val="0"/>
              </a:spcAft>
              <a:buNone/>
            </a:pPr>
            <a:r>
              <a:rPr lang="en" sz="1200">
                <a:solidFill>
                  <a:schemeClr val="dk1"/>
                </a:solidFill>
                <a:latin typeface="Consolas"/>
                <a:ea typeface="Consolas"/>
                <a:cs typeface="Consolas"/>
                <a:sym typeface="Consolas"/>
              </a:rPr>
              <a:t>unoptimized              	latest          	d84e402aecf2    	19 minutes ago  	99.4MB</a:t>
            </a:r>
            <a:endParaRPr sz="1200">
              <a:solidFill>
                <a:schemeClr val="dk1"/>
              </a:solidFill>
              <a:latin typeface="Consolas"/>
              <a:ea typeface="Consolas"/>
              <a:cs typeface="Consolas"/>
              <a:sym typeface="Consolas"/>
            </a:endParaRPr>
          </a:p>
        </p:txBody>
      </p:sp>
      <p:sp>
        <p:nvSpPr>
          <p:cNvPr id="571" name="Google Shape;571;p84"/>
          <p:cNvSpPr/>
          <p:nvPr/>
        </p:nvSpPr>
        <p:spPr>
          <a:xfrm>
            <a:off x="6640875" y="1638400"/>
            <a:ext cx="825900" cy="657900"/>
          </a:xfrm>
          <a:prstGeom prst="rect">
            <a:avLst/>
          </a:prstGeom>
          <a:noFill/>
          <a:ln cap="flat" cmpd="sng" w="28575">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84"/>
          <p:cNvSpPr txBox="1"/>
          <p:nvPr/>
        </p:nvSpPr>
        <p:spPr>
          <a:xfrm>
            <a:off x="329025" y="2625475"/>
            <a:ext cx="8202600" cy="19473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There’s almost a 30% difference in size between the unoptimized and optimized images even though the do the same thing!</a:t>
            </a:r>
            <a:endParaRPr sz="1800"/>
          </a:p>
          <a:p>
            <a:pPr indent="-342900" lvl="0" marL="457200" rtl="0" algn="l">
              <a:spcBef>
                <a:spcPts val="0"/>
              </a:spcBef>
              <a:spcAft>
                <a:spcPts val="0"/>
              </a:spcAft>
              <a:buSzPts val="1800"/>
              <a:buChar char="●"/>
            </a:pPr>
            <a:r>
              <a:rPr lang="en" sz="1800"/>
              <a:t>Why is that?</a:t>
            </a:r>
            <a:endParaRPr sz="1800"/>
          </a:p>
          <a:p>
            <a:pPr indent="-342900" lvl="0" marL="457200" rtl="0" algn="l">
              <a:spcBef>
                <a:spcPts val="0"/>
              </a:spcBef>
              <a:spcAft>
                <a:spcPts val="0"/>
              </a:spcAft>
              <a:buSzPts val="1800"/>
              <a:buChar char="●"/>
            </a:pPr>
            <a:r>
              <a:rPr lang="en" sz="1800"/>
              <a:t>Let’s look at the layers of the image.</a:t>
            </a:r>
            <a:endParaRPr sz="1800"/>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6" name="Shape 576"/>
        <p:cNvGrpSpPr/>
        <p:nvPr/>
      </p:nvGrpSpPr>
      <p:grpSpPr>
        <a:xfrm>
          <a:off x="0" y="0"/>
          <a:ext cx="0" cy="0"/>
          <a:chOff x="0" y="0"/>
          <a:chExt cx="0" cy="0"/>
        </a:xfrm>
      </p:grpSpPr>
      <p:sp>
        <p:nvSpPr>
          <p:cNvPr id="577" name="Google Shape;577;p8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Docker Images, Layers and Size Example</a:t>
            </a:r>
            <a:endParaRPr/>
          </a:p>
          <a:p>
            <a:pPr indent="0" lvl="0" marL="0" rtl="0" algn="l">
              <a:spcBef>
                <a:spcPts val="0"/>
              </a:spcBef>
              <a:spcAft>
                <a:spcPts val="0"/>
              </a:spcAft>
              <a:buNone/>
            </a:pPr>
            <a:r>
              <a:t/>
            </a:r>
            <a:endParaRPr/>
          </a:p>
        </p:txBody>
      </p:sp>
      <p:sp>
        <p:nvSpPr>
          <p:cNvPr id="578" name="Google Shape;578;p85"/>
          <p:cNvSpPr/>
          <p:nvPr/>
        </p:nvSpPr>
        <p:spPr>
          <a:xfrm>
            <a:off x="311700" y="2771075"/>
            <a:ext cx="8605500" cy="2009100"/>
          </a:xfrm>
          <a:prstGeom prst="snip1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Consolas"/>
                <a:ea typeface="Consolas"/>
                <a:cs typeface="Consolas"/>
                <a:sym typeface="Consolas"/>
              </a:rPr>
              <a:t>$ docker history optimized:latest</a:t>
            </a:r>
            <a:endParaRPr sz="1200">
              <a:solidFill>
                <a:schemeClr val="dk1"/>
              </a:solidFill>
              <a:latin typeface="Consolas"/>
              <a:ea typeface="Consolas"/>
              <a:cs typeface="Consolas"/>
              <a:sym typeface="Consolas"/>
            </a:endParaRPr>
          </a:p>
          <a:p>
            <a:pPr indent="0" lvl="0" marL="0" rtl="0" algn="l">
              <a:spcBef>
                <a:spcPts val="0"/>
              </a:spcBef>
              <a:spcAft>
                <a:spcPts val="0"/>
              </a:spcAft>
              <a:buNone/>
            </a:pPr>
            <a:r>
              <a:t/>
            </a:r>
            <a:endParaRPr sz="1200">
              <a:solidFill>
                <a:schemeClr val="dk1"/>
              </a:solidFill>
              <a:latin typeface="Consolas"/>
              <a:ea typeface="Consolas"/>
              <a:cs typeface="Consolas"/>
              <a:sym typeface="Consolas"/>
            </a:endParaRPr>
          </a:p>
          <a:p>
            <a:pPr indent="0" lvl="0" marL="0" rtl="0" algn="l">
              <a:spcBef>
                <a:spcPts val="0"/>
              </a:spcBef>
              <a:spcAft>
                <a:spcPts val="0"/>
              </a:spcAft>
              <a:buNone/>
            </a:pPr>
            <a:r>
              <a:rPr lang="en" sz="1200">
                <a:solidFill>
                  <a:schemeClr val="dk1"/>
                </a:solidFill>
                <a:latin typeface="Consolas"/>
                <a:ea typeface="Consolas"/>
                <a:cs typeface="Consolas"/>
                <a:sym typeface="Consolas"/>
              </a:rPr>
              <a:t>IMAGE           	CREATED         	CREATED BY                                  	SIZE            </a:t>
            </a:r>
            <a:endParaRPr sz="1200">
              <a:solidFill>
                <a:schemeClr val="dk1"/>
              </a:solidFill>
              <a:latin typeface="Consolas"/>
              <a:ea typeface="Consolas"/>
              <a:cs typeface="Consolas"/>
              <a:sym typeface="Consolas"/>
            </a:endParaRPr>
          </a:p>
          <a:p>
            <a:pPr indent="0" lvl="0" marL="0" rtl="0" algn="l">
              <a:spcBef>
                <a:spcPts val="0"/>
              </a:spcBef>
              <a:spcAft>
                <a:spcPts val="0"/>
              </a:spcAft>
              <a:buNone/>
            </a:pPr>
            <a:r>
              <a:rPr lang="en" sz="1200">
                <a:solidFill>
                  <a:schemeClr val="dk1"/>
                </a:solidFill>
                <a:latin typeface="Consolas"/>
                <a:ea typeface="Consolas"/>
                <a:cs typeface="Consolas"/>
                <a:sym typeface="Consolas"/>
              </a:rPr>
              <a:t>0a3429002c5a    	20 minutes ago  	/bin/sh -c apt-get update   &amp;&amp; apt-get insta…   6.85MB</a:t>
            </a:r>
            <a:endParaRPr sz="1200">
              <a:solidFill>
                <a:schemeClr val="dk1"/>
              </a:solidFill>
              <a:latin typeface="Consolas"/>
              <a:ea typeface="Consolas"/>
              <a:cs typeface="Consolas"/>
              <a:sym typeface="Consolas"/>
            </a:endParaRPr>
          </a:p>
          <a:p>
            <a:pPr indent="0" lvl="0" marL="0" rtl="0" algn="l">
              <a:spcBef>
                <a:spcPts val="0"/>
              </a:spcBef>
              <a:spcAft>
                <a:spcPts val="0"/>
              </a:spcAft>
              <a:buNone/>
            </a:pPr>
            <a:r>
              <a:rPr lang="en" sz="1200">
                <a:solidFill>
                  <a:schemeClr val="dk1"/>
                </a:solidFill>
                <a:latin typeface="Consolas"/>
                <a:ea typeface="Consolas"/>
                <a:cs typeface="Consolas"/>
                <a:sym typeface="Consolas"/>
              </a:rPr>
              <a:t>3556258649b2    	10 days ago     	/bin/sh -c #(nop)  CMD ["/bin/bash"]        	0B</a:t>
            </a:r>
            <a:endParaRPr sz="1200">
              <a:solidFill>
                <a:schemeClr val="dk1"/>
              </a:solidFill>
              <a:latin typeface="Consolas"/>
              <a:ea typeface="Consolas"/>
              <a:cs typeface="Consolas"/>
              <a:sym typeface="Consolas"/>
            </a:endParaRPr>
          </a:p>
          <a:p>
            <a:pPr indent="0" lvl="0" marL="0" rtl="0" algn="l">
              <a:spcBef>
                <a:spcPts val="0"/>
              </a:spcBef>
              <a:spcAft>
                <a:spcPts val="0"/>
              </a:spcAft>
              <a:buNone/>
            </a:pPr>
            <a:r>
              <a:rPr lang="en" sz="1200">
                <a:solidFill>
                  <a:schemeClr val="dk1"/>
                </a:solidFill>
                <a:latin typeface="Consolas"/>
                <a:ea typeface="Consolas"/>
                <a:cs typeface="Consolas"/>
                <a:sym typeface="Consolas"/>
              </a:rPr>
              <a:t>&lt;missing&gt;       	10 days ago     	/bin/sh -c mkdir -p /run/systemd &amp;&amp; echo 'do…   7B</a:t>
            </a:r>
            <a:endParaRPr sz="1200">
              <a:solidFill>
                <a:schemeClr val="dk1"/>
              </a:solidFill>
              <a:latin typeface="Consolas"/>
              <a:ea typeface="Consolas"/>
              <a:cs typeface="Consolas"/>
              <a:sym typeface="Consolas"/>
            </a:endParaRPr>
          </a:p>
          <a:p>
            <a:pPr indent="0" lvl="0" marL="0" rtl="0" algn="l">
              <a:spcBef>
                <a:spcPts val="0"/>
              </a:spcBef>
              <a:spcAft>
                <a:spcPts val="0"/>
              </a:spcAft>
              <a:buNone/>
            </a:pPr>
            <a:r>
              <a:rPr lang="en" sz="1200">
                <a:solidFill>
                  <a:schemeClr val="dk1"/>
                </a:solidFill>
                <a:latin typeface="Consolas"/>
                <a:ea typeface="Consolas"/>
                <a:cs typeface="Consolas"/>
                <a:sym typeface="Consolas"/>
              </a:rPr>
              <a:t>&lt;missing&gt;       	10 days ago     	/bin/sh -c set -xe   &amp;&amp; echo '#!/bin/sh' &gt; /…   745B</a:t>
            </a:r>
            <a:endParaRPr sz="1200">
              <a:solidFill>
                <a:schemeClr val="dk1"/>
              </a:solidFill>
              <a:latin typeface="Consolas"/>
              <a:ea typeface="Consolas"/>
              <a:cs typeface="Consolas"/>
              <a:sym typeface="Consolas"/>
            </a:endParaRPr>
          </a:p>
          <a:p>
            <a:pPr indent="0" lvl="0" marL="0" rtl="0" algn="l">
              <a:spcBef>
                <a:spcPts val="0"/>
              </a:spcBef>
              <a:spcAft>
                <a:spcPts val="0"/>
              </a:spcAft>
              <a:buNone/>
            </a:pPr>
            <a:r>
              <a:rPr lang="en" sz="1200">
                <a:solidFill>
                  <a:schemeClr val="dk1"/>
                </a:solidFill>
                <a:latin typeface="Consolas"/>
                <a:ea typeface="Consolas"/>
                <a:cs typeface="Consolas"/>
                <a:sym typeface="Consolas"/>
              </a:rPr>
              <a:t>&lt;missing&gt;       	10 days ago     	/bin/sh -c [ -z "$(apt-get indextargets)" ] 	987kB</a:t>
            </a:r>
            <a:endParaRPr sz="1200">
              <a:solidFill>
                <a:schemeClr val="dk1"/>
              </a:solidFill>
              <a:latin typeface="Consolas"/>
              <a:ea typeface="Consolas"/>
              <a:cs typeface="Consolas"/>
              <a:sym typeface="Consolas"/>
            </a:endParaRPr>
          </a:p>
          <a:p>
            <a:pPr indent="0" lvl="0" marL="0" rtl="0" algn="l">
              <a:spcBef>
                <a:spcPts val="0"/>
              </a:spcBef>
              <a:spcAft>
                <a:spcPts val="0"/>
              </a:spcAft>
              <a:buNone/>
            </a:pPr>
            <a:r>
              <a:rPr lang="en" sz="1200">
                <a:solidFill>
                  <a:schemeClr val="dk1"/>
                </a:solidFill>
                <a:latin typeface="Consolas"/>
                <a:ea typeface="Consolas"/>
                <a:cs typeface="Consolas"/>
                <a:sym typeface="Consolas"/>
              </a:rPr>
              <a:t>&lt;missing&gt;       	10 days ago     	/bin/sh -c #(nop) ADD file:3ddd02d976792b6c6…   63.2MB</a:t>
            </a:r>
            <a:endParaRPr sz="1200">
              <a:solidFill>
                <a:schemeClr val="dk1"/>
              </a:solidFill>
              <a:latin typeface="Consolas"/>
              <a:ea typeface="Consolas"/>
              <a:cs typeface="Consolas"/>
              <a:sym typeface="Consolas"/>
            </a:endParaRPr>
          </a:p>
        </p:txBody>
      </p:sp>
      <p:sp>
        <p:nvSpPr>
          <p:cNvPr id="579" name="Google Shape;579;p85"/>
          <p:cNvSpPr txBox="1"/>
          <p:nvPr/>
        </p:nvSpPr>
        <p:spPr>
          <a:xfrm>
            <a:off x="311700" y="1060950"/>
            <a:ext cx="8202600" cy="14148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The optimized image only has one layer added to the image (the other layers are from the base Ubuntu image).</a:t>
            </a:r>
            <a:endParaRPr sz="1800"/>
          </a:p>
          <a:p>
            <a:pPr indent="-342900" lvl="0" marL="457200" rtl="0" algn="l">
              <a:spcBef>
                <a:spcPts val="0"/>
              </a:spcBef>
              <a:spcAft>
                <a:spcPts val="0"/>
              </a:spcAft>
              <a:buSzPts val="1800"/>
              <a:buChar char="●"/>
            </a:pPr>
            <a:r>
              <a:rPr lang="en" sz="1800"/>
              <a:t>Since we clean up the apt cache and purge wget when we are done with it we are able to keep the single layer small.</a:t>
            </a:r>
            <a:endParaRPr sz="1800"/>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3" name="Shape 583"/>
        <p:cNvGrpSpPr/>
        <p:nvPr/>
      </p:nvGrpSpPr>
      <p:grpSpPr>
        <a:xfrm>
          <a:off x="0" y="0"/>
          <a:ext cx="0" cy="0"/>
          <a:chOff x="0" y="0"/>
          <a:chExt cx="0" cy="0"/>
        </a:xfrm>
      </p:grpSpPr>
      <p:sp>
        <p:nvSpPr>
          <p:cNvPr id="584" name="Google Shape;584;p8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Docker Images, Layers and Size Example</a:t>
            </a:r>
            <a:endParaRPr/>
          </a:p>
          <a:p>
            <a:pPr indent="0" lvl="0" marL="0" rtl="0" algn="l">
              <a:spcBef>
                <a:spcPts val="0"/>
              </a:spcBef>
              <a:spcAft>
                <a:spcPts val="0"/>
              </a:spcAft>
              <a:buNone/>
            </a:pPr>
            <a:r>
              <a:t/>
            </a:r>
            <a:endParaRPr/>
          </a:p>
        </p:txBody>
      </p:sp>
      <p:sp>
        <p:nvSpPr>
          <p:cNvPr id="585" name="Google Shape;585;p86"/>
          <p:cNvSpPr/>
          <p:nvPr/>
        </p:nvSpPr>
        <p:spPr>
          <a:xfrm>
            <a:off x="311700" y="2166750"/>
            <a:ext cx="8605500" cy="2926500"/>
          </a:xfrm>
          <a:prstGeom prst="snip1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Consolas"/>
                <a:ea typeface="Consolas"/>
                <a:cs typeface="Consolas"/>
                <a:sym typeface="Consolas"/>
              </a:rPr>
              <a:t>$ docker history unoptimized:latest</a:t>
            </a:r>
            <a:endParaRPr sz="1200">
              <a:solidFill>
                <a:schemeClr val="dk1"/>
              </a:solidFill>
              <a:latin typeface="Consolas"/>
              <a:ea typeface="Consolas"/>
              <a:cs typeface="Consolas"/>
              <a:sym typeface="Consolas"/>
            </a:endParaRPr>
          </a:p>
          <a:p>
            <a:pPr indent="0" lvl="0" marL="0" rtl="0" algn="l">
              <a:spcBef>
                <a:spcPts val="0"/>
              </a:spcBef>
              <a:spcAft>
                <a:spcPts val="0"/>
              </a:spcAft>
              <a:buNone/>
            </a:pPr>
            <a:r>
              <a:t/>
            </a:r>
            <a:endParaRPr sz="1200">
              <a:solidFill>
                <a:schemeClr val="dk1"/>
              </a:solidFill>
              <a:latin typeface="Consolas"/>
              <a:ea typeface="Consolas"/>
              <a:cs typeface="Consolas"/>
              <a:sym typeface="Consolas"/>
            </a:endParaRPr>
          </a:p>
          <a:p>
            <a:pPr indent="0" lvl="0" marL="0" rtl="0" algn="l">
              <a:spcBef>
                <a:spcPts val="0"/>
              </a:spcBef>
              <a:spcAft>
                <a:spcPts val="0"/>
              </a:spcAft>
              <a:buNone/>
            </a:pPr>
            <a:r>
              <a:rPr lang="en" sz="1200">
                <a:solidFill>
                  <a:schemeClr val="dk1"/>
                </a:solidFill>
                <a:latin typeface="Consolas"/>
                <a:ea typeface="Consolas"/>
                <a:cs typeface="Consolas"/>
                <a:sym typeface="Consolas"/>
              </a:rPr>
              <a:t>IMAGE           	CREATED         	CREATED BY                                  	SIZE</a:t>
            </a:r>
            <a:endParaRPr sz="1200">
              <a:solidFill>
                <a:schemeClr val="dk1"/>
              </a:solidFill>
              <a:latin typeface="Consolas"/>
              <a:ea typeface="Consolas"/>
              <a:cs typeface="Consolas"/>
              <a:sym typeface="Consolas"/>
            </a:endParaRPr>
          </a:p>
          <a:p>
            <a:pPr indent="0" lvl="0" marL="0" rtl="0" algn="l">
              <a:spcBef>
                <a:spcPts val="0"/>
              </a:spcBef>
              <a:spcAft>
                <a:spcPts val="0"/>
              </a:spcAft>
              <a:buNone/>
            </a:pPr>
            <a:r>
              <a:rPr lang="en" sz="1200">
                <a:solidFill>
                  <a:schemeClr val="dk1"/>
                </a:solidFill>
                <a:latin typeface="Consolas"/>
                <a:ea typeface="Consolas"/>
                <a:cs typeface="Consolas"/>
                <a:sym typeface="Consolas"/>
              </a:rPr>
              <a:t>d84e402aecf2    	22 minutes ago  	/bin/sh -c rm -rf /var/lib/apt/lists*       	0B</a:t>
            </a:r>
            <a:endParaRPr sz="1200">
              <a:solidFill>
                <a:schemeClr val="dk1"/>
              </a:solidFill>
              <a:latin typeface="Consolas"/>
              <a:ea typeface="Consolas"/>
              <a:cs typeface="Consolas"/>
              <a:sym typeface="Consolas"/>
            </a:endParaRPr>
          </a:p>
          <a:p>
            <a:pPr indent="0" lvl="0" marL="0" rtl="0" algn="l">
              <a:spcBef>
                <a:spcPts val="0"/>
              </a:spcBef>
              <a:spcAft>
                <a:spcPts val="0"/>
              </a:spcAft>
              <a:buNone/>
            </a:pPr>
            <a:r>
              <a:rPr lang="en" sz="1200">
                <a:solidFill>
                  <a:schemeClr val="dk1"/>
                </a:solidFill>
                <a:latin typeface="Consolas"/>
                <a:ea typeface="Consolas"/>
                <a:cs typeface="Consolas"/>
                <a:sym typeface="Consolas"/>
              </a:rPr>
              <a:t>77cbc551ce8f    	22 minutes ago  	/bin/sh -c apt-get clean                    	0B</a:t>
            </a:r>
            <a:endParaRPr sz="1200">
              <a:solidFill>
                <a:schemeClr val="dk1"/>
              </a:solidFill>
              <a:latin typeface="Consolas"/>
              <a:ea typeface="Consolas"/>
              <a:cs typeface="Consolas"/>
              <a:sym typeface="Consolas"/>
            </a:endParaRPr>
          </a:p>
          <a:p>
            <a:pPr indent="0" lvl="0" marL="0" rtl="0" algn="l">
              <a:spcBef>
                <a:spcPts val="0"/>
              </a:spcBef>
              <a:spcAft>
                <a:spcPts val="0"/>
              </a:spcAft>
              <a:buNone/>
            </a:pPr>
            <a:r>
              <a:rPr lang="en" sz="1200">
                <a:solidFill>
                  <a:schemeClr val="dk1"/>
                </a:solidFill>
                <a:latin typeface="Consolas"/>
                <a:ea typeface="Consolas"/>
                <a:cs typeface="Consolas"/>
                <a:sym typeface="Consolas"/>
              </a:rPr>
              <a:t>a4a321847e51    	22 minutes ago  	/bin/sh -c apt-get remove -y wget           	926kB</a:t>
            </a:r>
            <a:endParaRPr sz="1200">
              <a:solidFill>
                <a:schemeClr val="dk1"/>
              </a:solidFill>
              <a:latin typeface="Consolas"/>
              <a:ea typeface="Consolas"/>
              <a:cs typeface="Consolas"/>
              <a:sym typeface="Consolas"/>
            </a:endParaRPr>
          </a:p>
          <a:p>
            <a:pPr indent="0" lvl="0" marL="0" rtl="0" algn="l">
              <a:spcBef>
                <a:spcPts val="0"/>
              </a:spcBef>
              <a:spcAft>
                <a:spcPts val="0"/>
              </a:spcAft>
              <a:buNone/>
            </a:pPr>
            <a:r>
              <a:rPr lang="en" sz="1200">
                <a:solidFill>
                  <a:schemeClr val="dk1"/>
                </a:solidFill>
                <a:latin typeface="Consolas"/>
                <a:ea typeface="Consolas"/>
                <a:cs typeface="Consolas"/>
                <a:sym typeface="Consolas"/>
              </a:rPr>
              <a:t>fcab06e2a544    	22 minutes ago  	/bin/sh -c wget https://www.websecurity.syma…   1.36kB</a:t>
            </a:r>
            <a:endParaRPr sz="1200">
              <a:solidFill>
                <a:schemeClr val="dk1"/>
              </a:solidFill>
              <a:latin typeface="Consolas"/>
              <a:ea typeface="Consolas"/>
              <a:cs typeface="Consolas"/>
              <a:sym typeface="Consolas"/>
            </a:endParaRPr>
          </a:p>
          <a:p>
            <a:pPr indent="0" lvl="0" marL="0" rtl="0" algn="l">
              <a:spcBef>
                <a:spcPts val="0"/>
              </a:spcBef>
              <a:spcAft>
                <a:spcPts val="0"/>
              </a:spcAft>
              <a:buNone/>
            </a:pPr>
            <a:r>
              <a:rPr lang="en" sz="1200">
                <a:solidFill>
                  <a:schemeClr val="dk1"/>
                </a:solidFill>
                <a:latin typeface="Consolas"/>
                <a:ea typeface="Consolas"/>
                <a:cs typeface="Consolas"/>
                <a:sym typeface="Consolas"/>
              </a:rPr>
              <a:t>2f84533140fa    	22 minutes ago  	/bin/sh -c apt-get install -y wget          	7.42MB</a:t>
            </a:r>
            <a:endParaRPr sz="1200">
              <a:solidFill>
                <a:schemeClr val="dk1"/>
              </a:solidFill>
              <a:latin typeface="Consolas"/>
              <a:ea typeface="Consolas"/>
              <a:cs typeface="Consolas"/>
              <a:sym typeface="Consolas"/>
            </a:endParaRPr>
          </a:p>
          <a:p>
            <a:pPr indent="0" lvl="0" marL="0" rtl="0" algn="l">
              <a:spcBef>
                <a:spcPts val="0"/>
              </a:spcBef>
              <a:spcAft>
                <a:spcPts val="0"/>
              </a:spcAft>
              <a:buNone/>
            </a:pPr>
            <a:r>
              <a:rPr lang="en" sz="1200">
                <a:solidFill>
                  <a:schemeClr val="dk1"/>
                </a:solidFill>
                <a:latin typeface="Consolas"/>
                <a:ea typeface="Consolas"/>
                <a:cs typeface="Consolas"/>
                <a:sym typeface="Consolas"/>
              </a:rPr>
              <a:t>dc208be85dc6    	22 minutes ago  	/bin/sh -c apt-get update                   	26.9MB</a:t>
            </a:r>
            <a:endParaRPr sz="1200">
              <a:solidFill>
                <a:schemeClr val="dk1"/>
              </a:solidFill>
              <a:latin typeface="Consolas"/>
              <a:ea typeface="Consolas"/>
              <a:cs typeface="Consolas"/>
              <a:sym typeface="Consolas"/>
            </a:endParaRPr>
          </a:p>
          <a:p>
            <a:pPr indent="0" lvl="0" marL="0" rtl="0" algn="l">
              <a:spcBef>
                <a:spcPts val="0"/>
              </a:spcBef>
              <a:spcAft>
                <a:spcPts val="0"/>
              </a:spcAft>
              <a:buNone/>
            </a:pPr>
            <a:r>
              <a:rPr lang="en" sz="1200">
                <a:solidFill>
                  <a:schemeClr val="dk1"/>
                </a:solidFill>
                <a:latin typeface="Consolas"/>
                <a:ea typeface="Consolas"/>
                <a:cs typeface="Consolas"/>
                <a:sym typeface="Consolas"/>
              </a:rPr>
              <a:t>3556258649b2    	10 days ago     	/bin/sh -c #(nop)  CMD ["/bin/bash"]        	0B</a:t>
            </a:r>
            <a:endParaRPr sz="1200">
              <a:solidFill>
                <a:schemeClr val="dk1"/>
              </a:solidFill>
              <a:latin typeface="Consolas"/>
              <a:ea typeface="Consolas"/>
              <a:cs typeface="Consolas"/>
              <a:sym typeface="Consolas"/>
            </a:endParaRPr>
          </a:p>
          <a:p>
            <a:pPr indent="0" lvl="0" marL="0" rtl="0" algn="l">
              <a:spcBef>
                <a:spcPts val="0"/>
              </a:spcBef>
              <a:spcAft>
                <a:spcPts val="0"/>
              </a:spcAft>
              <a:buNone/>
            </a:pPr>
            <a:r>
              <a:rPr lang="en" sz="1200">
                <a:solidFill>
                  <a:schemeClr val="dk1"/>
                </a:solidFill>
                <a:latin typeface="Consolas"/>
                <a:ea typeface="Consolas"/>
                <a:cs typeface="Consolas"/>
                <a:sym typeface="Consolas"/>
              </a:rPr>
              <a:t>&lt;missing&gt;       	10 days ago     	/bin/sh -c mkdir -p /run/systemd &amp;&amp; echo 'do…   7B</a:t>
            </a:r>
            <a:endParaRPr sz="1200">
              <a:solidFill>
                <a:schemeClr val="dk1"/>
              </a:solidFill>
              <a:latin typeface="Consolas"/>
              <a:ea typeface="Consolas"/>
              <a:cs typeface="Consolas"/>
              <a:sym typeface="Consolas"/>
            </a:endParaRPr>
          </a:p>
          <a:p>
            <a:pPr indent="0" lvl="0" marL="0" rtl="0" algn="l">
              <a:spcBef>
                <a:spcPts val="0"/>
              </a:spcBef>
              <a:spcAft>
                <a:spcPts val="0"/>
              </a:spcAft>
              <a:buNone/>
            </a:pPr>
            <a:r>
              <a:rPr lang="en" sz="1200">
                <a:solidFill>
                  <a:schemeClr val="dk1"/>
                </a:solidFill>
                <a:latin typeface="Consolas"/>
                <a:ea typeface="Consolas"/>
                <a:cs typeface="Consolas"/>
                <a:sym typeface="Consolas"/>
              </a:rPr>
              <a:t>&lt;missing&gt;       	10 days ago     	/bin/sh -c set -xe   &amp;&amp; echo '#!/bin/sh' &gt; /…   745B</a:t>
            </a:r>
            <a:endParaRPr sz="1200">
              <a:solidFill>
                <a:schemeClr val="dk1"/>
              </a:solidFill>
              <a:latin typeface="Consolas"/>
              <a:ea typeface="Consolas"/>
              <a:cs typeface="Consolas"/>
              <a:sym typeface="Consolas"/>
            </a:endParaRPr>
          </a:p>
          <a:p>
            <a:pPr indent="0" lvl="0" marL="0" rtl="0" algn="l">
              <a:spcBef>
                <a:spcPts val="0"/>
              </a:spcBef>
              <a:spcAft>
                <a:spcPts val="0"/>
              </a:spcAft>
              <a:buNone/>
            </a:pPr>
            <a:r>
              <a:rPr lang="en" sz="1200">
                <a:solidFill>
                  <a:schemeClr val="dk1"/>
                </a:solidFill>
                <a:latin typeface="Consolas"/>
                <a:ea typeface="Consolas"/>
                <a:cs typeface="Consolas"/>
                <a:sym typeface="Consolas"/>
              </a:rPr>
              <a:t>&lt;missing&gt;       	10 days ago     	/bin/sh -c [ -z "$(apt-get indextargets)" ] 	987kB</a:t>
            </a:r>
            <a:endParaRPr sz="1200">
              <a:solidFill>
                <a:schemeClr val="dk1"/>
              </a:solidFill>
              <a:latin typeface="Consolas"/>
              <a:ea typeface="Consolas"/>
              <a:cs typeface="Consolas"/>
              <a:sym typeface="Consolas"/>
            </a:endParaRPr>
          </a:p>
          <a:p>
            <a:pPr indent="0" lvl="0" marL="0" rtl="0" algn="l">
              <a:spcBef>
                <a:spcPts val="0"/>
              </a:spcBef>
              <a:spcAft>
                <a:spcPts val="0"/>
              </a:spcAft>
              <a:buNone/>
            </a:pPr>
            <a:r>
              <a:rPr lang="en" sz="1200">
                <a:solidFill>
                  <a:schemeClr val="dk1"/>
                </a:solidFill>
                <a:latin typeface="Consolas"/>
                <a:ea typeface="Consolas"/>
                <a:cs typeface="Consolas"/>
                <a:sym typeface="Consolas"/>
              </a:rPr>
              <a:t>&lt;missing&gt;       	10 days ago     	/bin/sh -c #(nop) ADD file:3ddd02d976792b6c6…   63.2MB</a:t>
            </a:r>
            <a:endParaRPr sz="1200">
              <a:solidFill>
                <a:schemeClr val="dk1"/>
              </a:solidFill>
              <a:latin typeface="Consolas"/>
              <a:ea typeface="Consolas"/>
              <a:cs typeface="Consolas"/>
              <a:sym typeface="Consolas"/>
            </a:endParaRPr>
          </a:p>
        </p:txBody>
      </p:sp>
      <p:sp>
        <p:nvSpPr>
          <p:cNvPr id="586" name="Google Shape;586;p86"/>
          <p:cNvSpPr txBox="1"/>
          <p:nvPr/>
        </p:nvSpPr>
        <p:spPr>
          <a:xfrm>
            <a:off x="311700" y="1060950"/>
            <a:ext cx="8202600" cy="14148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The unoptimized image has several more layers.</a:t>
            </a:r>
            <a:endParaRPr sz="1800"/>
          </a:p>
          <a:p>
            <a:pPr indent="-342900" lvl="0" marL="457200" rtl="0" algn="l">
              <a:spcBef>
                <a:spcPts val="0"/>
              </a:spcBef>
              <a:spcAft>
                <a:spcPts val="0"/>
              </a:spcAft>
              <a:buSzPts val="1800"/>
              <a:buChar char="●"/>
            </a:pPr>
            <a:r>
              <a:rPr lang="en" sz="1800"/>
              <a:t>Note that the cleanup layers have no size. They cannot change the size of a previous layer.</a:t>
            </a:r>
            <a:endParaRPr sz="1800"/>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0" name="Shape 590"/>
        <p:cNvGrpSpPr/>
        <p:nvPr/>
      </p:nvGrpSpPr>
      <p:grpSpPr>
        <a:xfrm>
          <a:off x="0" y="0"/>
          <a:ext cx="0" cy="0"/>
          <a:chOff x="0" y="0"/>
          <a:chExt cx="0" cy="0"/>
        </a:xfrm>
      </p:grpSpPr>
      <p:sp>
        <p:nvSpPr>
          <p:cNvPr id="591" name="Google Shape;591;p8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 Image Layers Always Add to the Size?</a:t>
            </a:r>
            <a:endParaRPr/>
          </a:p>
        </p:txBody>
      </p:sp>
      <p:sp>
        <p:nvSpPr>
          <p:cNvPr id="592" name="Google Shape;592;p87"/>
          <p:cNvSpPr/>
          <p:nvPr/>
        </p:nvSpPr>
        <p:spPr>
          <a:xfrm>
            <a:off x="4678925" y="1185900"/>
            <a:ext cx="4054800" cy="1412100"/>
          </a:xfrm>
          <a:prstGeom prst="snip1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Consolas"/>
                <a:ea typeface="Consolas"/>
                <a:cs typeface="Consolas"/>
                <a:sym typeface="Consolas"/>
              </a:rPr>
              <a:t># Builds runtest_separate:latest</a:t>
            </a:r>
            <a:endParaRPr sz="1200">
              <a:solidFill>
                <a:schemeClr val="dk1"/>
              </a:solidFill>
              <a:latin typeface="Consolas"/>
              <a:ea typeface="Consolas"/>
              <a:cs typeface="Consolas"/>
              <a:sym typeface="Consolas"/>
            </a:endParaRPr>
          </a:p>
          <a:p>
            <a:pPr indent="0" lvl="0" marL="0" rtl="0" algn="l">
              <a:spcBef>
                <a:spcPts val="0"/>
              </a:spcBef>
              <a:spcAft>
                <a:spcPts val="0"/>
              </a:spcAft>
              <a:buNone/>
            </a:pPr>
            <a:r>
              <a:rPr lang="en" sz="1200">
                <a:solidFill>
                  <a:schemeClr val="dk1"/>
                </a:solidFill>
                <a:latin typeface="Consolas"/>
                <a:ea typeface="Consolas"/>
                <a:cs typeface="Consolas"/>
                <a:sym typeface="Consolas"/>
              </a:rPr>
              <a:t>FROM ubuntu:18.04</a:t>
            </a:r>
            <a:endParaRPr sz="1200">
              <a:solidFill>
                <a:schemeClr val="dk1"/>
              </a:solidFill>
              <a:latin typeface="Consolas"/>
              <a:ea typeface="Consolas"/>
              <a:cs typeface="Consolas"/>
              <a:sym typeface="Consolas"/>
            </a:endParaRPr>
          </a:p>
          <a:p>
            <a:pPr indent="0" lvl="0" marL="0" rtl="0" algn="l">
              <a:spcBef>
                <a:spcPts val="0"/>
              </a:spcBef>
              <a:spcAft>
                <a:spcPts val="0"/>
              </a:spcAft>
              <a:buNone/>
            </a:pPr>
            <a:r>
              <a:t/>
            </a:r>
            <a:endParaRPr sz="1200">
              <a:solidFill>
                <a:schemeClr val="dk1"/>
              </a:solidFill>
              <a:latin typeface="Consolas"/>
              <a:ea typeface="Consolas"/>
              <a:cs typeface="Consolas"/>
              <a:sym typeface="Consolas"/>
            </a:endParaRPr>
          </a:p>
          <a:p>
            <a:pPr indent="0" lvl="0" marL="0" rtl="0" algn="l">
              <a:spcBef>
                <a:spcPts val="0"/>
              </a:spcBef>
              <a:spcAft>
                <a:spcPts val="0"/>
              </a:spcAft>
              <a:buNone/>
            </a:pPr>
            <a:r>
              <a:rPr lang="en" sz="1200">
                <a:solidFill>
                  <a:schemeClr val="dk1"/>
                </a:solidFill>
                <a:latin typeface="Consolas"/>
                <a:ea typeface="Consolas"/>
                <a:cs typeface="Consolas"/>
                <a:sym typeface="Consolas"/>
              </a:rPr>
              <a:t>RUN date</a:t>
            </a:r>
            <a:endParaRPr sz="1200">
              <a:solidFill>
                <a:schemeClr val="dk1"/>
              </a:solidFill>
              <a:latin typeface="Consolas"/>
              <a:ea typeface="Consolas"/>
              <a:cs typeface="Consolas"/>
              <a:sym typeface="Consolas"/>
            </a:endParaRPr>
          </a:p>
          <a:p>
            <a:pPr indent="0" lvl="0" marL="0" rtl="0" algn="l">
              <a:spcBef>
                <a:spcPts val="0"/>
              </a:spcBef>
              <a:spcAft>
                <a:spcPts val="0"/>
              </a:spcAft>
              <a:buNone/>
            </a:pPr>
            <a:r>
              <a:rPr lang="en" sz="1200">
                <a:solidFill>
                  <a:schemeClr val="dk1"/>
                </a:solidFill>
                <a:latin typeface="Consolas"/>
                <a:ea typeface="Consolas"/>
                <a:cs typeface="Consolas"/>
                <a:sym typeface="Consolas"/>
              </a:rPr>
              <a:t>RUN hostname -f</a:t>
            </a:r>
            <a:endParaRPr sz="1200">
              <a:solidFill>
                <a:schemeClr val="dk1"/>
              </a:solidFill>
              <a:latin typeface="Consolas"/>
              <a:ea typeface="Consolas"/>
              <a:cs typeface="Consolas"/>
              <a:sym typeface="Consolas"/>
            </a:endParaRPr>
          </a:p>
          <a:p>
            <a:pPr indent="0" lvl="0" marL="0" rtl="0" algn="l">
              <a:spcBef>
                <a:spcPts val="0"/>
              </a:spcBef>
              <a:spcAft>
                <a:spcPts val="0"/>
              </a:spcAft>
              <a:buNone/>
            </a:pPr>
            <a:r>
              <a:rPr lang="en" sz="1200">
                <a:solidFill>
                  <a:schemeClr val="dk1"/>
                </a:solidFill>
                <a:latin typeface="Consolas"/>
                <a:ea typeface="Consolas"/>
                <a:cs typeface="Consolas"/>
                <a:sym typeface="Consolas"/>
              </a:rPr>
              <a:t>RUN ls -al /etc</a:t>
            </a:r>
            <a:endParaRPr sz="1200">
              <a:solidFill>
                <a:schemeClr val="dk1"/>
              </a:solidFill>
              <a:latin typeface="Consolas"/>
              <a:ea typeface="Consolas"/>
              <a:cs typeface="Consolas"/>
              <a:sym typeface="Consolas"/>
            </a:endParaRPr>
          </a:p>
        </p:txBody>
      </p:sp>
      <p:sp>
        <p:nvSpPr>
          <p:cNvPr id="593" name="Google Shape;593;p87"/>
          <p:cNvSpPr/>
          <p:nvPr/>
        </p:nvSpPr>
        <p:spPr>
          <a:xfrm>
            <a:off x="311700" y="1186075"/>
            <a:ext cx="4054800" cy="1412100"/>
          </a:xfrm>
          <a:prstGeom prst="snip1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Consolas"/>
                <a:ea typeface="Consolas"/>
                <a:cs typeface="Consolas"/>
                <a:sym typeface="Consolas"/>
              </a:rPr>
              <a:t># Builds runtest_combined:latest</a:t>
            </a:r>
            <a:endParaRPr sz="1200">
              <a:solidFill>
                <a:schemeClr val="dk1"/>
              </a:solidFill>
              <a:latin typeface="Consolas"/>
              <a:ea typeface="Consolas"/>
              <a:cs typeface="Consolas"/>
              <a:sym typeface="Consolas"/>
            </a:endParaRPr>
          </a:p>
          <a:p>
            <a:pPr indent="0" lvl="0" marL="0" rtl="0" algn="l">
              <a:spcBef>
                <a:spcPts val="0"/>
              </a:spcBef>
              <a:spcAft>
                <a:spcPts val="0"/>
              </a:spcAft>
              <a:buNone/>
            </a:pPr>
            <a:r>
              <a:rPr lang="en" sz="1200">
                <a:solidFill>
                  <a:schemeClr val="dk1"/>
                </a:solidFill>
                <a:latin typeface="Consolas"/>
                <a:ea typeface="Consolas"/>
                <a:cs typeface="Consolas"/>
                <a:sym typeface="Consolas"/>
              </a:rPr>
              <a:t>FROM ubuntu:18.04</a:t>
            </a:r>
            <a:endParaRPr sz="1200">
              <a:solidFill>
                <a:schemeClr val="dk1"/>
              </a:solidFill>
              <a:latin typeface="Consolas"/>
              <a:ea typeface="Consolas"/>
              <a:cs typeface="Consolas"/>
              <a:sym typeface="Consolas"/>
            </a:endParaRPr>
          </a:p>
          <a:p>
            <a:pPr indent="0" lvl="0" marL="0" rtl="0" algn="l">
              <a:spcBef>
                <a:spcPts val="0"/>
              </a:spcBef>
              <a:spcAft>
                <a:spcPts val="0"/>
              </a:spcAft>
              <a:buNone/>
            </a:pPr>
            <a:r>
              <a:t/>
            </a:r>
            <a:endParaRPr sz="1200">
              <a:solidFill>
                <a:schemeClr val="dk1"/>
              </a:solidFill>
              <a:latin typeface="Consolas"/>
              <a:ea typeface="Consolas"/>
              <a:cs typeface="Consolas"/>
              <a:sym typeface="Consolas"/>
            </a:endParaRPr>
          </a:p>
          <a:p>
            <a:pPr indent="0" lvl="0" marL="0" rtl="0" algn="l">
              <a:spcBef>
                <a:spcPts val="0"/>
              </a:spcBef>
              <a:spcAft>
                <a:spcPts val="0"/>
              </a:spcAft>
              <a:buNone/>
            </a:pPr>
            <a:r>
              <a:rPr lang="en" sz="1200">
                <a:solidFill>
                  <a:schemeClr val="dk1"/>
                </a:solidFill>
                <a:latin typeface="Consolas"/>
                <a:ea typeface="Consolas"/>
                <a:cs typeface="Consolas"/>
                <a:sym typeface="Consolas"/>
              </a:rPr>
              <a:t>RUN date &amp;&amp; hostname -f &amp;&amp; ls -al /etc</a:t>
            </a:r>
            <a:endParaRPr sz="1200">
              <a:solidFill>
                <a:schemeClr val="dk1"/>
              </a:solidFill>
              <a:latin typeface="Consolas"/>
              <a:ea typeface="Consolas"/>
              <a:cs typeface="Consolas"/>
              <a:sym typeface="Consolas"/>
            </a:endParaRPr>
          </a:p>
        </p:txBody>
      </p:sp>
      <p:sp>
        <p:nvSpPr>
          <p:cNvPr id="594" name="Google Shape;594;p87"/>
          <p:cNvSpPr/>
          <p:nvPr/>
        </p:nvSpPr>
        <p:spPr>
          <a:xfrm>
            <a:off x="311700" y="2709800"/>
            <a:ext cx="8520600" cy="1229100"/>
          </a:xfrm>
          <a:prstGeom prst="snip1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Consolas"/>
                <a:ea typeface="Consolas"/>
                <a:cs typeface="Consolas"/>
                <a:sym typeface="Consolas"/>
              </a:rPr>
              <a:t>$ docker images</a:t>
            </a:r>
            <a:endParaRPr sz="1200">
              <a:solidFill>
                <a:schemeClr val="dk1"/>
              </a:solidFill>
              <a:latin typeface="Consolas"/>
              <a:ea typeface="Consolas"/>
              <a:cs typeface="Consolas"/>
              <a:sym typeface="Consolas"/>
            </a:endParaRPr>
          </a:p>
          <a:p>
            <a:pPr indent="0" lvl="0" marL="0" rtl="0" algn="l">
              <a:spcBef>
                <a:spcPts val="0"/>
              </a:spcBef>
              <a:spcAft>
                <a:spcPts val="0"/>
              </a:spcAft>
              <a:buNone/>
            </a:pPr>
            <a:r>
              <a:t/>
            </a:r>
            <a:endParaRPr sz="1200">
              <a:solidFill>
                <a:schemeClr val="dk1"/>
              </a:solidFill>
              <a:latin typeface="Consolas"/>
              <a:ea typeface="Consolas"/>
              <a:cs typeface="Consolas"/>
              <a:sym typeface="Consolas"/>
            </a:endParaRPr>
          </a:p>
          <a:p>
            <a:pPr indent="0" lvl="0" marL="0" rtl="0" algn="l">
              <a:spcBef>
                <a:spcPts val="0"/>
              </a:spcBef>
              <a:spcAft>
                <a:spcPts val="0"/>
              </a:spcAft>
              <a:buNone/>
            </a:pPr>
            <a:r>
              <a:rPr lang="en" sz="1200">
                <a:solidFill>
                  <a:schemeClr val="dk1"/>
                </a:solidFill>
                <a:latin typeface="Consolas"/>
                <a:ea typeface="Consolas"/>
                <a:cs typeface="Consolas"/>
                <a:sym typeface="Consolas"/>
              </a:rPr>
              <a:t>REPOSITORY               	TAG             	IMAGE ID        	CREATED         	SIZE</a:t>
            </a:r>
            <a:endParaRPr sz="1200">
              <a:solidFill>
                <a:schemeClr val="dk1"/>
              </a:solidFill>
              <a:latin typeface="Consolas"/>
              <a:ea typeface="Consolas"/>
              <a:cs typeface="Consolas"/>
              <a:sym typeface="Consolas"/>
            </a:endParaRPr>
          </a:p>
          <a:p>
            <a:pPr indent="0" lvl="0" marL="0" rtl="0" algn="l">
              <a:spcBef>
                <a:spcPts val="0"/>
              </a:spcBef>
              <a:spcAft>
                <a:spcPts val="0"/>
              </a:spcAft>
              <a:buNone/>
            </a:pPr>
            <a:r>
              <a:rPr lang="en" sz="1200">
                <a:solidFill>
                  <a:schemeClr val="dk1"/>
                </a:solidFill>
                <a:latin typeface="Consolas"/>
                <a:ea typeface="Consolas"/>
                <a:cs typeface="Consolas"/>
                <a:sym typeface="Consolas"/>
              </a:rPr>
              <a:t>runtest_combined         	latest          	e143088a83b4    	22 minutes ago  	64.2MB</a:t>
            </a:r>
            <a:endParaRPr sz="1200">
              <a:solidFill>
                <a:schemeClr val="dk1"/>
              </a:solidFill>
              <a:latin typeface="Consolas"/>
              <a:ea typeface="Consolas"/>
              <a:cs typeface="Consolas"/>
              <a:sym typeface="Consolas"/>
            </a:endParaRPr>
          </a:p>
          <a:p>
            <a:pPr indent="0" lvl="0" marL="0" rtl="0" algn="l">
              <a:spcBef>
                <a:spcPts val="0"/>
              </a:spcBef>
              <a:spcAft>
                <a:spcPts val="0"/>
              </a:spcAft>
              <a:buNone/>
            </a:pPr>
            <a:r>
              <a:rPr lang="en" sz="1200">
                <a:solidFill>
                  <a:schemeClr val="dk1"/>
                </a:solidFill>
                <a:latin typeface="Consolas"/>
                <a:ea typeface="Consolas"/>
                <a:cs typeface="Consolas"/>
                <a:sym typeface="Consolas"/>
              </a:rPr>
              <a:t>runtest_separate         	latest          	29f27ad7f10e    	21 minutes ago  	64.2MB</a:t>
            </a:r>
            <a:endParaRPr sz="1200">
              <a:solidFill>
                <a:schemeClr val="dk1"/>
              </a:solidFill>
              <a:latin typeface="Consolas"/>
              <a:ea typeface="Consolas"/>
              <a:cs typeface="Consolas"/>
              <a:sym typeface="Consolas"/>
            </a:endParaRPr>
          </a:p>
          <a:p>
            <a:pPr indent="0" lvl="0" marL="0" rtl="0" algn="l">
              <a:spcBef>
                <a:spcPts val="0"/>
              </a:spcBef>
              <a:spcAft>
                <a:spcPts val="0"/>
              </a:spcAft>
              <a:buNone/>
            </a:pPr>
            <a:r>
              <a:t/>
            </a:r>
            <a:endParaRPr sz="1200">
              <a:solidFill>
                <a:schemeClr val="dk1"/>
              </a:solidFill>
              <a:latin typeface="Consolas"/>
              <a:ea typeface="Consolas"/>
              <a:cs typeface="Consolas"/>
              <a:sym typeface="Consolas"/>
            </a:endParaRPr>
          </a:p>
        </p:txBody>
      </p:sp>
      <p:sp>
        <p:nvSpPr>
          <p:cNvPr id="595" name="Google Shape;595;p87"/>
          <p:cNvSpPr txBox="1"/>
          <p:nvPr/>
        </p:nvSpPr>
        <p:spPr>
          <a:xfrm>
            <a:off x="311700" y="3938900"/>
            <a:ext cx="8202600" cy="11394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These images are the same size!</a:t>
            </a:r>
            <a:endParaRPr sz="1800"/>
          </a:p>
          <a:p>
            <a:pPr indent="-342900" lvl="0" marL="457200" rtl="0" algn="l">
              <a:spcBef>
                <a:spcPts val="0"/>
              </a:spcBef>
              <a:spcAft>
                <a:spcPts val="0"/>
              </a:spcAft>
              <a:buSzPts val="1800"/>
              <a:buChar char="●"/>
            </a:pPr>
            <a:r>
              <a:rPr lang="en" sz="1800"/>
              <a:t>Why is that?</a:t>
            </a:r>
            <a:endParaRPr sz="1800"/>
          </a:p>
          <a:p>
            <a:pPr indent="-342900" lvl="0" marL="457200" rtl="0" algn="l">
              <a:spcBef>
                <a:spcPts val="0"/>
              </a:spcBef>
              <a:spcAft>
                <a:spcPts val="0"/>
              </a:spcAft>
              <a:buSzPts val="1800"/>
              <a:buChar char="●"/>
            </a:pPr>
            <a:r>
              <a:rPr lang="en" sz="1800"/>
              <a:t>Let’s look at the layers again.</a:t>
            </a:r>
            <a:endParaRPr sz="1800"/>
          </a:p>
        </p:txBody>
      </p:sp>
      <p:sp>
        <p:nvSpPr>
          <p:cNvPr id="596" name="Google Shape;596;p87"/>
          <p:cNvSpPr/>
          <p:nvPr/>
        </p:nvSpPr>
        <p:spPr>
          <a:xfrm>
            <a:off x="6674450" y="3243225"/>
            <a:ext cx="825900" cy="657900"/>
          </a:xfrm>
          <a:prstGeom prst="rect">
            <a:avLst/>
          </a:prstGeom>
          <a:noFill/>
          <a:ln cap="flat" cmpd="sng" w="28575">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0" name="Shape 600"/>
        <p:cNvGrpSpPr/>
        <p:nvPr/>
      </p:nvGrpSpPr>
      <p:grpSpPr>
        <a:xfrm>
          <a:off x="0" y="0"/>
          <a:ext cx="0" cy="0"/>
          <a:chOff x="0" y="0"/>
          <a:chExt cx="0" cy="0"/>
        </a:xfrm>
      </p:grpSpPr>
      <p:sp>
        <p:nvSpPr>
          <p:cNvPr id="601" name="Google Shape;601;p88"/>
          <p:cNvSpPr txBox="1"/>
          <p:nvPr>
            <p:ph type="title"/>
          </p:nvPr>
        </p:nvSpPr>
        <p:spPr>
          <a:xfrm>
            <a:off x="311700" y="2926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Docker Images, Layers and Size Example</a:t>
            </a:r>
            <a:endParaRPr/>
          </a:p>
          <a:p>
            <a:pPr indent="0" lvl="0" marL="0" rtl="0" algn="l">
              <a:spcBef>
                <a:spcPts val="0"/>
              </a:spcBef>
              <a:spcAft>
                <a:spcPts val="0"/>
              </a:spcAft>
              <a:buNone/>
            </a:pPr>
            <a:r>
              <a:t/>
            </a:r>
            <a:endParaRPr/>
          </a:p>
        </p:txBody>
      </p:sp>
      <p:sp>
        <p:nvSpPr>
          <p:cNvPr id="602" name="Google Shape;602;p88"/>
          <p:cNvSpPr/>
          <p:nvPr/>
        </p:nvSpPr>
        <p:spPr>
          <a:xfrm>
            <a:off x="372125" y="865325"/>
            <a:ext cx="8605500" cy="4125900"/>
          </a:xfrm>
          <a:prstGeom prst="snip1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Consolas"/>
                <a:ea typeface="Consolas"/>
                <a:cs typeface="Consolas"/>
                <a:sym typeface="Consolas"/>
              </a:rPr>
              <a:t>$ docker history runtest_combined:latest</a:t>
            </a:r>
            <a:endParaRPr sz="1200">
              <a:solidFill>
                <a:schemeClr val="dk1"/>
              </a:solidFill>
              <a:latin typeface="Consolas"/>
              <a:ea typeface="Consolas"/>
              <a:cs typeface="Consolas"/>
              <a:sym typeface="Consolas"/>
            </a:endParaRPr>
          </a:p>
          <a:p>
            <a:pPr indent="0" lvl="0" marL="0" rtl="0" algn="l">
              <a:spcBef>
                <a:spcPts val="0"/>
              </a:spcBef>
              <a:spcAft>
                <a:spcPts val="0"/>
              </a:spcAft>
              <a:buNone/>
            </a:pPr>
            <a:r>
              <a:rPr lang="en" sz="1200">
                <a:solidFill>
                  <a:schemeClr val="dk1"/>
                </a:solidFill>
                <a:latin typeface="Consolas"/>
                <a:ea typeface="Consolas"/>
                <a:cs typeface="Consolas"/>
                <a:sym typeface="Consolas"/>
              </a:rPr>
              <a:t>IMAGE           	CREATED         	CREATED BY                                  	SIZE          </a:t>
            </a:r>
            <a:endParaRPr sz="1200">
              <a:solidFill>
                <a:schemeClr val="dk1"/>
              </a:solidFill>
              <a:latin typeface="Consolas"/>
              <a:ea typeface="Consolas"/>
              <a:cs typeface="Consolas"/>
              <a:sym typeface="Consolas"/>
            </a:endParaRPr>
          </a:p>
          <a:p>
            <a:pPr indent="0" lvl="0" marL="0" rtl="0" algn="l">
              <a:spcBef>
                <a:spcPts val="0"/>
              </a:spcBef>
              <a:spcAft>
                <a:spcPts val="0"/>
              </a:spcAft>
              <a:buNone/>
            </a:pPr>
            <a:r>
              <a:rPr lang="en" sz="1200">
                <a:solidFill>
                  <a:schemeClr val="dk1"/>
                </a:solidFill>
                <a:latin typeface="Consolas"/>
                <a:ea typeface="Consolas"/>
                <a:cs typeface="Consolas"/>
                <a:sym typeface="Consolas"/>
              </a:rPr>
              <a:t>e143088a83b4    	24 minutes ago  	/bin/sh -c date &amp;&amp; hostname -f &amp;&amp; ls -al /etc    0B</a:t>
            </a:r>
            <a:endParaRPr sz="1200">
              <a:solidFill>
                <a:schemeClr val="dk1"/>
              </a:solidFill>
              <a:latin typeface="Consolas"/>
              <a:ea typeface="Consolas"/>
              <a:cs typeface="Consolas"/>
              <a:sym typeface="Consolas"/>
            </a:endParaRPr>
          </a:p>
          <a:p>
            <a:pPr indent="0" lvl="0" marL="0" rtl="0" algn="l">
              <a:spcBef>
                <a:spcPts val="0"/>
              </a:spcBef>
              <a:spcAft>
                <a:spcPts val="0"/>
              </a:spcAft>
              <a:buNone/>
            </a:pPr>
            <a:r>
              <a:rPr lang="en" sz="1200">
                <a:solidFill>
                  <a:schemeClr val="dk1"/>
                </a:solidFill>
                <a:latin typeface="Consolas"/>
                <a:ea typeface="Consolas"/>
                <a:cs typeface="Consolas"/>
                <a:sym typeface="Consolas"/>
              </a:rPr>
              <a:t>3556258649b2    	10 days ago     	/bin/sh -c #(nop)  CMD ["/bin/bash"]        	0B</a:t>
            </a:r>
            <a:endParaRPr sz="1200">
              <a:solidFill>
                <a:schemeClr val="dk1"/>
              </a:solidFill>
              <a:latin typeface="Consolas"/>
              <a:ea typeface="Consolas"/>
              <a:cs typeface="Consolas"/>
              <a:sym typeface="Consolas"/>
            </a:endParaRPr>
          </a:p>
          <a:p>
            <a:pPr indent="0" lvl="0" marL="0" rtl="0" algn="l">
              <a:spcBef>
                <a:spcPts val="0"/>
              </a:spcBef>
              <a:spcAft>
                <a:spcPts val="0"/>
              </a:spcAft>
              <a:buNone/>
            </a:pPr>
            <a:r>
              <a:rPr lang="en" sz="1200">
                <a:solidFill>
                  <a:schemeClr val="dk1"/>
                </a:solidFill>
                <a:latin typeface="Consolas"/>
                <a:ea typeface="Consolas"/>
                <a:cs typeface="Consolas"/>
                <a:sym typeface="Consolas"/>
              </a:rPr>
              <a:t>&lt;missing&gt;       	10 days ago     	/bin/sh -c mkdir -p /run/systemd &amp;&amp; echo 'do…   7B</a:t>
            </a:r>
            <a:endParaRPr sz="1200">
              <a:solidFill>
                <a:schemeClr val="dk1"/>
              </a:solidFill>
              <a:latin typeface="Consolas"/>
              <a:ea typeface="Consolas"/>
              <a:cs typeface="Consolas"/>
              <a:sym typeface="Consolas"/>
            </a:endParaRPr>
          </a:p>
          <a:p>
            <a:pPr indent="0" lvl="0" marL="0" rtl="0" algn="l">
              <a:spcBef>
                <a:spcPts val="0"/>
              </a:spcBef>
              <a:spcAft>
                <a:spcPts val="0"/>
              </a:spcAft>
              <a:buNone/>
            </a:pPr>
            <a:r>
              <a:rPr lang="en" sz="1200">
                <a:solidFill>
                  <a:schemeClr val="dk1"/>
                </a:solidFill>
                <a:latin typeface="Consolas"/>
                <a:ea typeface="Consolas"/>
                <a:cs typeface="Consolas"/>
                <a:sym typeface="Consolas"/>
              </a:rPr>
              <a:t>&lt;missing&gt;       	10 days ago     	/bin/sh -c set -xe   &amp;&amp; echo '#!/bin/sh' &gt; /…   745B</a:t>
            </a:r>
            <a:endParaRPr sz="1200">
              <a:solidFill>
                <a:schemeClr val="dk1"/>
              </a:solidFill>
              <a:latin typeface="Consolas"/>
              <a:ea typeface="Consolas"/>
              <a:cs typeface="Consolas"/>
              <a:sym typeface="Consolas"/>
            </a:endParaRPr>
          </a:p>
          <a:p>
            <a:pPr indent="0" lvl="0" marL="0" rtl="0" algn="l">
              <a:spcBef>
                <a:spcPts val="0"/>
              </a:spcBef>
              <a:spcAft>
                <a:spcPts val="0"/>
              </a:spcAft>
              <a:buNone/>
            </a:pPr>
            <a:r>
              <a:rPr lang="en" sz="1200">
                <a:solidFill>
                  <a:schemeClr val="dk1"/>
                </a:solidFill>
                <a:latin typeface="Consolas"/>
                <a:ea typeface="Consolas"/>
                <a:cs typeface="Consolas"/>
                <a:sym typeface="Consolas"/>
              </a:rPr>
              <a:t>&lt;missing&gt;       	10 days ago     	/bin/sh -c [ -z "$(apt-get indextargets)" ] 	987kB</a:t>
            </a:r>
            <a:endParaRPr sz="1200">
              <a:solidFill>
                <a:schemeClr val="dk1"/>
              </a:solidFill>
              <a:latin typeface="Consolas"/>
              <a:ea typeface="Consolas"/>
              <a:cs typeface="Consolas"/>
              <a:sym typeface="Consolas"/>
            </a:endParaRPr>
          </a:p>
          <a:p>
            <a:pPr indent="0" lvl="0" marL="0" rtl="0" algn="l">
              <a:spcBef>
                <a:spcPts val="0"/>
              </a:spcBef>
              <a:spcAft>
                <a:spcPts val="0"/>
              </a:spcAft>
              <a:buNone/>
            </a:pPr>
            <a:r>
              <a:rPr lang="en" sz="1200">
                <a:solidFill>
                  <a:schemeClr val="dk1"/>
                </a:solidFill>
                <a:latin typeface="Consolas"/>
                <a:ea typeface="Consolas"/>
                <a:cs typeface="Consolas"/>
                <a:sym typeface="Consolas"/>
              </a:rPr>
              <a:t>&lt;missing&gt;       	10 days ago     	/bin/sh -c #(nop) ADD file:3ddd02d976792b6c6…   63.2MB</a:t>
            </a:r>
            <a:endParaRPr sz="1200">
              <a:solidFill>
                <a:schemeClr val="dk1"/>
              </a:solidFill>
              <a:latin typeface="Consolas"/>
              <a:ea typeface="Consolas"/>
              <a:cs typeface="Consolas"/>
              <a:sym typeface="Consolas"/>
            </a:endParaRPr>
          </a:p>
          <a:p>
            <a:pPr indent="0" lvl="0" marL="0" rtl="0" algn="l">
              <a:spcBef>
                <a:spcPts val="0"/>
              </a:spcBef>
              <a:spcAft>
                <a:spcPts val="0"/>
              </a:spcAft>
              <a:buNone/>
            </a:pPr>
            <a:r>
              <a:t/>
            </a:r>
            <a:endParaRPr sz="1200">
              <a:solidFill>
                <a:schemeClr val="dk1"/>
              </a:solidFill>
              <a:latin typeface="Consolas"/>
              <a:ea typeface="Consolas"/>
              <a:cs typeface="Consolas"/>
              <a:sym typeface="Consolas"/>
            </a:endParaRPr>
          </a:p>
          <a:p>
            <a:pPr indent="0" lvl="0" marL="0" rtl="0" algn="l">
              <a:spcBef>
                <a:spcPts val="0"/>
              </a:spcBef>
              <a:spcAft>
                <a:spcPts val="0"/>
              </a:spcAft>
              <a:buNone/>
            </a:pPr>
            <a:r>
              <a:rPr lang="en" sz="1200">
                <a:solidFill>
                  <a:schemeClr val="dk1"/>
                </a:solidFill>
                <a:latin typeface="Consolas"/>
                <a:ea typeface="Consolas"/>
                <a:cs typeface="Consolas"/>
                <a:sym typeface="Consolas"/>
              </a:rPr>
              <a:t>docker history runtest_separate:latest</a:t>
            </a:r>
            <a:endParaRPr sz="1200">
              <a:solidFill>
                <a:schemeClr val="dk1"/>
              </a:solidFill>
              <a:latin typeface="Consolas"/>
              <a:ea typeface="Consolas"/>
              <a:cs typeface="Consolas"/>
              <a:sym typeface="Consolas"/>
            </a:endParaRPr>
          </a:p>
          <a:p>
            <a:pPr indent="0" lvl="0" marL="0" rtl="0" algn="l">
              <a:spcBef>
                <a:spcPts val="0"/>
              </a:spcBef>
              <a:spcAft>
                <a:spcPts val="0"/>
              </a:spcAft>
              <a:buNone/>
            </a:pPr>
            <a:r>
              <a:rPr lang="en" sz="1200">
                <a:solidFill>
                  <a:schemeClr val="dk1"/>
                </a:solidFill>
                <a:latin typeface="Consolas"/>
                <a:ea typeface="Consolas"/>
                <a:cs typeface="Consolas"/>
                <a:sym typeface="Consolas"/>
              </a:rPr>
              <a:t>IMAGE           	CREATED         	CREATED BY                                  	SIZE            	COMMENT</a:t>
            </a:r>
            <a:endParaRPr sz="1200">
              <a:solidFill>
                <a:schemeClr val="dk1"/>
              </a:solidFill>
              <a:latin typeface="Consolas"/>
              <a:ea typeface="Consolas"/>
              <a:cs typeface="Consolas"/>
              <a:sym typeface="Consolas"/>
            </a:endParaRPr>
          </a:p>
          <a:p>
            <a:pPr indent="0" lvl="0" marL="0" rtl="0" algn="l">
              <a:spcBef>
                <a:spcPts val="0"/>
              </a:spcBef>
              <a:spcAft>
                <a:spcPts val="0"/>
              </a:spcAft>
              <a:buNone/>
            </a:pPr>
            <a:r>
              <a:rPr lang="en" sz="1200">
                <a:solidFill>
                  <a:schemeClr val="dk1"/>
                </a:solidFill>
                <a:latin typeface="Consolas"/>
                <a:ea typeface="Consolas"/>
                <a:cs typeface="Consolas"/>
                <a:sym typeface="Consolas"/>
              </a:rPr>
              <a:t>29f27ad7f10e    	25 minutes ago  	/bin/sh -c ls -al /etc                      	0B</a:t>
            </a:r>
            <a:endParaRPr sz="1200">
              <a:solidFill>
                <a:schemeClr val="dk1"/>
              </a:solidFill>
              <a:latin typeface="Consolas"/>
              <a:ea typeface="Consolas"/>
              <a:cs typeface="Consolas"/>
              <a:sym typeface="Consolas"/>
            </a:endParaRPr>
          </a:p>
          <a:p>
            <a:pPr indent="0" lvl="0" marL="0" rtl="0" algn="l">
              <a:spcBef>
                <a:spcPts val="0"/>
              </a:spcBef>
              <a:spcAft>
                <a:spcPts val="0"/>
              </a:spcAft>
              <a:buNone/>
            </a:pPr>
            <a:r>
              <a:rPr lang="en" sz="1200">
                <a:solidFill>
                  <a:schemeClr val="dk1"/>
                </a:solidFill>
                <a:latin typeface="Consolas"/>
                <a:ea typeface="Consolas"/>
                <a:cs typeface="Consolas"/>
                <a:sym typeface="Consolas"/>
              </a:rPr>
              <a:t>aef9eb231a50    	25 minutes ago  	/bin/sh -c hostname -f                      	0B</a:t>
            </a:r>
            <a:endParaRPr sz="1200">
              <a:solidFill>
                <a:schemeClr val="dk1"/>
              </a:solidFill>
              <a:latin typeface="Consolas"/>
              <a:ea typeface="Consolas"/>
              <a:cs typeface="Consolas"/>
              <a:sym typeface="Consolas"/>
            </a:endParaRPr>
          </a:p>
          <a:p>
            <a:pPr indent="0" lvl="0" marL="0" rtl="0" algn="l">
              <a:spcBef>
                <a:spcPts val="0"/>
              </a:spcBef>
              <a:spcAft>
                <a:spcPts val="0"/>
              </a:spcAft>
              <a:buNone/>
            </a:pPr>
            <a:r>
              <a:rPr lang="en" sz="1200">
                <a:solidFill>
                  <a:schemeClr val="dk1"/>
                </a:solidFill>
                <a:latin typeface="Consolas"/>
                <a:ea typeface="Consolas"/>
                <a:cs typeface="Consolas"/>
                <a:sym typeface="Consolas"/>
              </a:rPr>
              <a:t>b809621e0c9f    	25 minutes ago  	/bin/sh -c date                             	0B</a:t>
            </a:r>
            <a:endParaRPr sz="1200">
              <a:solidFill>
                <a:schemeClr val="dk1"/>
              </a:solidFill>
              <a:latin typeface="Consolas"/>
              <a:ea typeface="Consolas"/>
              <a:cs typeface="Consolas"/>
              <a:sym typeface="Consolas"/>
            </a:endParaRPr>
          </a:p>
          <a:p>
            <a:pPr indent="0" lvl="0" marL="0" rtl="0" algn="l">
              <a:spcBef>
                <a:spcPts val="0"/>
              </a:spcBef>
              <a:spcAft>
                <a:spcPts val="0"/>
              </a:spcAft>
              <a:buNone/>
            </a:pPr>
            <a:r>
              <a:rPr lang="en" sz="1200">
                <a:solidFill>
                  <a:schemeClr val="dk1"/>
                </a:solidFill>
                <a:latin typeface="Consolas"/>
                <a:ea typeface="Consolas"/>
                <a:cs typeface="Consolas"/>
                <a:sym typeface="Consolas"/>
              </a:rPr>
              <a:t>3556258649b2    	10 days ago     	/bin/sh -c #(nop)  CMD ["/bin/bash"]        	0B</a:t>
            </a:r>
            <a:endParaRPr sz="1200">
              <a:solidFill>
                <a:schemeClr val="dk1"/>
              </a:solidFill>
              <a:latin typeface="Consolas"/>
              <a:ea typeface="Consolas"/>
              <a:cs typeface="Consolas"/>
              <a:sym typeface="Consolas"/>
            </a:endParaRPr>
          </a:p>
          <a:p>
            <a:pPr indent="0" lvl="0" marL="0" rtl="0" algn="l">
              <a:spcBef>
                <a:spcPts val="0"/>
              </a:spcBef>
              <a:spcAft>
                <a:spcPts val="0"/>
              </a:spcAft>
              <a:buNone/>
            </a:pPr>
            <a:r>
              <a:rPr lang="en" sz="1200">
                <a:solidFill>
                  <a:schemeClr val="dk1"/>
                </a:solidFill>
                <a:latin typeface="Consolas"/>
                <a:ea typeface="Consolas"/>
                <a:cs typeface="Consolas"/>
                <a:sym typeface="Consolas"/>
              </a:rPr>
              <a:t>&lt;missing&gt;       	10 days ago     	/bin/sh -c mkdir -p /run/systemd &amp;&amp; echo 'do…   7B</a:t>
            </a:r>
            <a:endParaRPr sz="1200">
              <a:solidFill>
                <a:schemeClr val="dk1"/>
              </a:solidFill>
              <a:latin typeface="Consolas"/>
              <a:ea typeface="Consolas"/>
              <a:cs typeface="Consolas"/>
              <a:sym typeface="Consolas"/>
            </a:endParaRPr>
          </a:p>
          <a:p>
            <a:pPr indent="0" lvl="0" marL="0" rtl="0" algn="l">
              <a:spcBef>
                <a:spcPts val="0"/>
              </a:spcBef>
              <a:spcAft>
                <a:spcPts val="0"/>
              </a:spcAft>
              <a:buNone/>
            </a:pPr>
            <a:r>
              <a:rPr lang="en" sz="1200">
                <a:solidFill>
                  <a:schemeClr val="dk1"/>
                </a:solidFill>
                <a:latin typeface="Consolas"/>
                <a:ea typeface="Consolas"/>
                <a:cs typeface="Consolas"/>
                <a:sym typeface="Consolas"/>
              </a:rPr>
              <a:t>&lt;missing&gt;       	10 days ago     	/bin/sh -c set -xe   &amp;&amp; echo '#!/bin/sh' &gt; /…   745B</a:t>
            </a:r>
            <a:endParaRPr sz="1200">
              <a:solidFill>
                <a:schemeClr val="dk1"/>
              </a:solidFill>
              <a:latin typeface="Consolas"/>
              <a:ea typeface="Consolas"/>
              <a:cs typeface="Consolas"/>
              <a:sym typeface="Consolas"/>
            </a:endParaRPr>
          </a:p>
          <a:p>
            <a:pPr indent="0" lvl="0" marL="0" rtl="0" algn="l">
              <a:spcBef>
                <a:spcPts val="0"/>
              </a:spcBef>
              <a:spcAft>
                <a:spcPts val="0"/>
              </a:spcAft>
              <a:buNone/>
            </a:pPr>
            <a:r>
              <a:rPr lang="en" sz="1200">
                <a:solidFill>
                  <a:schemeClr val="dk1"/>
                </a:solidFill>
                <a:latin typeface="Consolas"/>
                <a:ea typeface="Consolas"/>
                <a:cs typeface="Consolas"/>
                <a:sym typeface="Consolas"/>
              </a:rPr>
              <a:t>&lt;missing&gt;       	10 days ago     	/bin/sh -c [ -z "$(apt-get indextargets)" ] 	987kB</a:t>
            </a:r>
            <a:endParaRPr sz="1200">
              <a:solidFill>
                <a:schemeClr val="dk1"/>
              </a:solidFill>
              <a:latin typeface="Consolas"/>
              <a:ea typeface="Consolas"/>
              <a:cs typeface="Consolas"/>
              <a:sym typeface="Consolas"/>
            </a:endParaRPr>
          </a:p>
          <a:p>
            <a:pPr indent="0" lvl="0" marL="0" rtl="0" algn="l">
              <a:spcBef>
                <a:spcPts val="0"/>
              </a:spcBef>
              <a:spcAft>
                <a:spcPts val="0"/>
              </a:spcAft>
              <a:buNone/>
            </a:pPr>
            <a:r>
              <a:rPr lang="en" sz="1200">
                <a:solidFill>
                  <a:schemeClr val="dk1"/>
                </a:solidFill>
                <a:latin typeface="Consolas"/>
                <a:ea typeface="Consolas"/>
                <a:cs typeface="Consolas"/>
                <a:sym typeface="Consolas"/>
              </a:rPr>
              <a:t>&lt;missing&gt;       	10 days ago     	/bin/sh -c #(nop) ADD file:3ddd02d976792b6c6…   63.2MB</a:t>
            </a:r>
            <a:endParaRPr sz="1200">
              <a:solidFill>
                <a:schemeClr val="dk1"/>
              </a:solidFill>
              <a:latin typeface="Consolas"/>
              <a:ea typeface="Consolas"/>
              <a:cs typeface="Consolas"/>
              <a:sym typeface="Consolas"/>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6" name="Shape 606"/>
        <p:cNvGrpSpPr/>
        <p:nvPr/>
      </p:nvGrpSpPr>
      <p:grpSpPr>
        <a:xfrm>
          <a:off x="0" y="0"/>
          <a:ext cx="0" cy="0"/>
          <a:chOff x="0" y="0"/>
          <a:chExt cx="0" cy="0"/>
        </a:xfrm>
      </p:grpSpPr>
      <p:sp>
        <p:nvSpPr>
          <p:cNvPr id="607" name="Google Shape;607;p89"/>
          <p:cNvSpPr txBox="1"/>
          <p:nvPr>
            <p:ph type="title"/>
          </p:nvPr>
        </p:nvSpPr>
        <p:spPr>
          <a:xfrm>
            <a:off x="311700" y="2926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Docker Images, Layers and Size Example</a:t>
            </a:r>
            <a:endParaRPr/>
          </a:p>
          <a:p>
            <a:pPr indent="0" lvl="0" marL="0" rtl="0" algn="l">
              <a:spcBef>
                <a:spcPts val="0"/>
              </a:spcBef>
              <a:spcAft>
                <a:spcPts val="0"/>
              </a:spcAft>
              <a:buNone/>
            </a:pPr>
            <a:r>
              <a:t/>
            </a:r>
            <a:endParaRPr/>
          </a:p>
        </p:txBody>
      </p:sp>
      <p:sp>
        <p:nvSpPr>
          <p:cNvPr id="608" name="Google Shape;608;p89"/>
          <p:cNvSpPr txBox="1"/>
          <p:nvPr/>
        </p:nvSpPr>
        <p:spPr>
          <a:xfrm>
            <a:off x="311700" y="1060950"/>
            <a:ext cx="8202600" cy="14148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Those run commands did not contribute any size to the image.</a:t>
            </a:r>
            <a:endParaRPr sz="1800"/>
          </a:p>
          <a:p>
            <a:pPr indent="-342900" lvl="0" marL="457200" rtl="0" algn="l">
              <a:spcBef>
                <a:spcPts val="0"/>
              </a:spcBef>
              <a:spcAft>
                <a:spcPts val="0"/>
              </a:spcAft>
              <a:buSzPts val="1800"/>
              <a:buChar char="●"/>
            </a:pPr>
            <a:r>
              <a:rPr lang="en" sz="1800"/>
              <a:t>Why is that?</a:t>
            </a:r>
            <a:endParaRPr sz="1800"/>
          </a:p>
          <a:p>
            <a:pPr indent="-342900" lvl="0" marL="457200" rtl="0" algn="l">
              <a:spcBef>
                <a:spcPts val="0"/>
              </a:spcBef>
              <a:spcAft>
                <a:spcPts val="0"/>
              </a:spcAft>
              <a:buSzPts val="1800"/>
              <a:buChar char="●"/>
            </a:pPr>
            <a:r>
              <a:rPr lang="en" sz="1800"/>
              <a:t>These commands do not cause any change to the filesystem and thus do not contribute anything to the size of the final image.</a:t>
            </a:r>
            <a:endParaRPr sz="1800"/>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2" name="Shape 612"/>
        <p:cNvGrpSpPr/>
        <p:nvPr/>
      </p:nvGrpSpPr>
      <p:grpSpPr>
        <a:xfrm>
          <a:off x="0" y="0"/>
          <a:ext cx="0" cy="0"/>
          <a:chOff x="0" y="0"/>
          <a:chExt cx="0" cy="0"/>
        </a:xfrm>
      </p:grpSpPr>
      <p:sp>
        <p:nvSpPr>
          <p:cNvPr id="613" name="Google Shape;613;p90"/>
          <p:cNvSpPr txBox="1"/>
          <p:nvPr>
            <p:ph type="title"/>
          </p:nvPr>
        </p:nvSpPr>
        <p:spPr>
          <a:xfrm>
            <a:off x="311700" y="2926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But wait a minute...</a:t>
            </a:r>
            <a:endParaRPr/>
          </a:p>
        </p:txBody>
      </p:sp>
      <p:sp>
        <p:nvSpPr>
          <p:cNvPr id="614" name="Google Shape;614;p90"/>
          <p:cNvSpPr txBox="1"/>
          <p:nvPr/>
        </p:nvSpPr>
        <p:spPr>
          <a:xfrm>
            <a:off x="311700" y="1060950"/>
            <a:ext cx="8202600" cy="14148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solidFill>
                  <a:schemeClr val="dk1"/>
                </a:solidFill>
                <a:latin typeface="Consolas"/>
                <a:ea typeface="Consolas"/>
                <a:cs typeface="Consolas"/>
                <a:sym typeface="Consolas"/>
              </a:rPr>
              <a:t>apt-get clean</a:t>
            </a:r>
            <a:r>
              <a:rPr lang="en" sz="1800"/>
              <a:t> and </a:t>
            </a:r>
            <a:r>
              <a:rPr lang="en" sz="1800">
                <a:solidFill>
                  <a:schemeClr val="dk1"/>
                </a:solidFill>
                <a:latin typeface="Consolas"/>
                <a:ea typeface="Consolas"/>
                <a:cs typeface="Consolas"/>
                <a:sym typeface="Consolas"/>
              </a:rPr>
              <a:t>rm -rf /var/lib/apt/lists*</a:t>
            </a:r>
            <a:r>
              <a:rPr lang="en" sz="1800"/>
              <a:t> definitely affect the filesystem.</a:t>
            </a:r>
            <a:endParaRPr sz="1800"/>
          </a:p>
          <a:p>
            <a:pPr indent="-342900" lvl="0" marL="457200" rtl="0" algn="l">
              <a:spcBef>
                <a:spcPts val="0"/>
              </a:spcBef>
              <a:spcAft>
                <a:spcPts val="0"/>
              </a:spcAft>
              <a:buSzPts val="1800"/>
              <a:buChar char="●"/>
            </a:pPr>
            <a:r>
              <a:rPr lang="en" sz="1800"/>
              <a:t>Why didn’t they affect the size?</a:t>
            </a:r>
            <a:endParaRPr sz="1800"/>
          </a:p>
        </p:txBody>
      </p:sp>
      <p:sp>
        <p:nvSpPr>
          <p:cNvPr id="615" name="Google Shape;615;p90"/>
          <p:cNvSpPr/>
          <p:nvPr/>
        </p:nvSpPr>
        <p:spPr>
          <a:xfrm>
            <a:off x="311700" y="2166750"/>
            <a:ext cx="8605500" cy="2926500"/>
          </a:xfrm>
          <a:prstGeom prst="snip1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Consolas"/>
                <a:ea typeface="Consolas"/>
                <a:cs typeface="Consolas"/>
                <a:sym typeface="Consolas"/>
              </a:rPr>
              <a:t>$ docker history unoptimized:latest</a:t>
            </a:r>
            <a:endParaRPr sz="1200">
              <a:solidFill>
                <a:schemeClr val="dk1"/>
              </a:solidFill>
              <a:latin typeface="Consolas"/>
              <a:ea typeface="Consolas"/>
              <a:cs typeface="Consolas"/>
              <a:sym typeface="Consolas"/>
            </a:endParaRPr>
          </a:p>
          <a:p>
            <a:pPr indent="0" lvl="0" marL="0" rtl="0" algn="l">
              <a:spcBef>
                <a:spcPts val="0"/>
              </a:spcBef>
              <a:spcAft>
                <a:spcPts val="0"/>
              </a:spcAft>
              <a:buNone/>
            </a:pPr>
            <a:r>
              <a:t/>
            </a:r>
            <a:endParaRPr sz="1200">
              <a:solidFill>
                <a:schemeClr val="dk1"/>
              </a:solidFill>
              <a:latin typeface="Consolas"/>
              <a:ea typeface="Consolas"/>
              <a:cs typeface="Consolas"/>
              <a:sym typeface="Consolas"/>
            </a:endParaRPr>
          </a:p>
          <a:p>
            <a:pPr indent="0" lvl="0" marL="0" rtl="0" algn="l">
              <a:spcBef>
                <a:spcPts val="0"/>
              </a:spcBef>
              <a:spcAft>
                <a:spcPts val="0"/>
              </a:spcAft>
              <a:buNone/>
            </a:pPr>
            <a:r>
              <a:rPr lang="en" sz="1200">
                <a:solidFill>
                  <a:schemeClr val="dk1"/>
                </a:solidFill>
                <a:latin typeface="Consolas"/>
                <a:ea typeface="Consolas"/>
                <a:cs typeface="Consolas"/>
                <a:sym typeface="Consolas"/>
              </a:rPr>
              <a:t>IMAGE           	CREATED         	CREATED BY                                  	SIZE</a:t>
            </a:r>
            <a:endParaRPr sz="1200">
              <a:solidFill>
                <a:schemeClr val="dk1"/>
              </a:solidFill>
              <a:latin typeface="Consolas"/>
              <a:ea typeface="Consolas"/>
              <a:cs typeface="Consolas"/>
              <a:sym typeface="Consolas"/>
            </a:endParaRPr>
          </a:p>
          <a:p>
            <a:pPr indent="0" lvl="0" marL="0" rtl="0" algn="l">
              <a:spcBef>
                <a:spcPts val="0"/>
              </a:spcBef>
              <a:spcAft>
                <a:spcPts val="0"/>
              </a:spcAft>
              <a:buNone/>
            </a:pPr>
            <a:r>
              <a:rPr lang="en" sz="1200">
                <a:solidFill>
                  <a:schemeClr val="dk1"/>
                </a:solidFill>
                <a:latin typeface="Consolas"/>
                <a:ea typeface="Consolas"/>
                <a:cs typeface="Consolas"/>
                <a:sym typeface="Consolas"/>
              </a:rPr>
              <a:t>d84e402aecf2    	22 minutes ago  	/bin/sh -c rm -rf /var/lib/apt/lists*       	0B</a:t>
            </a:r>
            <a:endParaRPr sz="1200">
              <a:solidFill>
                <a:schemeClr val="dk1"/>
              </a:solidFill>
              <a:latin typeface="Consolas"/>
              <a:ea typeface="Consolas"/>
              <a:cs typeface="Consolas"/>
              <a:sym typeface="Consolas"/>
            </a:endParaRPr>
          </a:p>
          <a:p>
            <a:pPr indent="0" lvl="0" marL="0" rtl="0" algn="l">
              <a:spcBef>
                <a:spcPts val="0"/>
              </a:spcBef>
              <a:spcAft>
                <a:spcPts val="0"/>
              </a:spcAft>
              <a:buNone/>
            </a:pPr>
            <a:r>
              <a:rPr lang="en" sz="1200">
                <a:solidFill>
                  <a:schemeClr val="dk1"/>
                </a:solidFill>
                <a:latin typeface="Consolas"/>
                <a:ea typeface="Consolas"/>
                <a:cs typeface="Consolas"/>
                <a:sym typeface="Consolas"/>
              </a:rPr>
              <a:t>77cbc551ce8f    	22 minutes ago  	/bin/sh -c apt-get clean                    	0B</a:t>
            </a:r>
            <a:endParaRPr sz="1200">
              <a:solidFill>
                <a:schemeClr val="dk1"/>
              </a:solidFill>
              <a:latin typeface="Consolas"/>
              <a:ea typeface="Consolas"/>
              <a:cs typeface="Consolas"/>
              <a:sym typeface="Consolas"/>
            </a:endParaRPr>
          </a:p>
          <a:p>
            <a:pPr indent="0" lvl="0" marL="0" rtl="0" algn="l">
              <a:spcBef>
                <a:spcPts val="0"/>
              </a:spcBef>
              <a:spcAft>
                <a:spcPts val="0"/>
              </a:spcAft>
              <a:buNone/>
            </a:pPr>
            <a:r>
              <a:rPr lang="en" sz="1200">
                <a:solidFill>
                  <a:schemeClr val="dk1"/>
                </a:solidFill>
                <a:latin typeface="Consolas"/>
                <a:ea typeface="Consolas"/>
                <a:cs typeface="Consolas"/>
                <a:sym typeface="Consolas"/>
              </a:rPr>
              <a:t>a4a321847e51    	22 minutes ago  	/bin/sh -c apt-get remove -y wget           	926kB</a:t>
            </a:r>
            <a:endParaRPr sz="1200">
              <a:solidFill>
                <a:schemeClr val="dk1"/>
              </a:solidFill>
              <a:latin typeface="Consolas"/>
              <a:ea typeface="Consolas"/>
              <a:cs typeface="Consolas"/>
              <a:sym typeface="Consolas"/>
            </a:endParaRPr>
          </a:p>
          <a:p>
            <a:pPr indent="0" lvl="0" marL="0" rtl="0" algn="l">
              <a:spcBef>
                <a:spcPts val="0"/>
              </a:spcBef>
              <a:spcAft>
                <a:spcPts val="0"/>
              </a:spcAft>
              <a:buNone/>
            </a:pPr>
            <a:r>
              <a:rPr lang="en" sz="1200">
                <a:solidFill>
                  <a:schemeClr val="dk1"/>
                </a:solidFill>
                <a:latin typeface="Consolas"/>
                <a:ea typeface="Consolas"/>
                <a:cs typeface="Consolas"/>
                <a:sym typeface="Consolas"/>
              </a:rPr>
              <a:t>fcab06e2a544    	22 minutes ago  	/bin/sh -c wget https://www.websecurity.syma…   1.36kB</a:t>
            </a:r>
            <a:endParaRPr sz="1200">
              <a:solidFill>
                <a:schemeClr val="dk1"/>
              </a:solidFill>
              <a:latin typeface="Consolas"/>
              <a:ea typeface="Consolas"/>
              <a:cs typeface="Consolas"/>
              <a:sym typeface="Consolas"/>
            </a:endParaRPr>
          </a:p>
          <a:p>
            <a:pPr indent="0" lvl="0" marL="0" rtl="0" algn="l">
              <a:spcBef>
                <a:spcPts val="0"/>
              </a:spcBef>
              <a:spcAft>
                <a:spcPts val="0"/>
              </a:spcAft>
              <a:buNone/>
            </a:pPr>
            <a:r>
              <a:rPr lang="en" sz="1200">
                <a:solidFill>
                  <a:schemeClr val="dk1"/>
                </a:solidFill>
                <a:latin typeface="Consolas"/>
                <a:ea typeface="Consolas"/>
                <a:cs typeface="Consolas"/>
                <a:sym typeface="Consolas"/>
              </a:rPr>
              <a:t>2f84533140fa    	22 minutes ago  	/bin/sh -c apt-get install -y wget          	7.42MB</a:t>
            </a:r>
            <a:endParaRPr sz="1200">
              <a:solidFill>
                <a:schemeClr val="dk1"/>
              </a:solidFill>
              <a:latin typeface="Consolas"/>
              <a:ea typeface="Consolas"/>
              <a:cs typeface="Consolas"/>
              <a:sym typeface="Consolas"/>
            </a:endParaRPr>
          </a:p>
          <a:p>
            <a:pPr indent="0" lvl="0" marL="0" rtl="0" algn="l">
              <a:spcBef>
                <a:spcPts val="0"/>
              </a:spcBef>
              <a:spcAft>
                <a:spcPts val="0"/>
              </a:spcAft>
              <a:buNone/>
            </a:pPr>
            <a:r>
              <a:rPr lang="en" sz="1200">
                <a:solidFill>
                  <a:schemeClr val="dk1"/>
                </a:solidFill>
                <a:latin typeface="Consolas"/>
                <a:ea typeface="Consolas"/>
                <a:cs typeface="Consolas"/>
                <a:sym typeface="Consolas"/>
              </a:rPr>
              <a:t>dc208be85dc6    	22 minutes ago  	/bin/sh -c apt-get update                   	26.9MB</a:t>
            </a:r>
            <a:endParaRPr sz="1200">
              <a:solidFill>
                <a:schemeClr val="dk1"/>
              </a:solidFill>
              <a:latin typeface="Consolas"/>
              <a:ea typeface="Consolas"/>
              <a:cs typeface="Consolas"/>
              <a:sym typeface="Consolas"/>
            </a:endParaRPr>
          </a:p>
          <a:p>
            <a:pPr indent="0" lvl="0" marL="0" rtl="0" algn="l">
              <a:spcBef>
                <a:spcPts val="0"/>
              </a:spcBef>
              <a:spcAft>
                <a:spcPts val="0"/>
              </a:spcAft>
              <a:buNone/>
            </a:pPr>
            <a:r>
              <a:rPr lang="en" sz="1200">
                <a:solidFill>
                  <a:schemeClr val="dk1"/>
                </a:solidFill>
                <a:latin typeface="Consolas"/>
                <a:ea typeface="Consolas"/>
                <a:cs typeface="Consolas"/>
                <a:sym typeface="Consolas"/>
              </a:rPr>
              <a:t>3556258649b2    	10 days ago     	/bin/sh -c #(nop)  CMD ["/bin/bash"]        	0B</a:t>
            </a:r>
            <a:endParaRPr sz="1200">
              <a:solidFill>
                <a:schemeClr val="dk1"/>
              </a:solidFill>
              <a:latin typeface="Consolas"/>
              <a:ea typeface="Consolas"/>
              <a:cs typeface="Consolas"/>
              <a:sym typeface="Consolas"/>
            </a:endParaRPr>
          </a:p>
          <a:p>
            <a:pPr indent="0" lvl="0" marL="0" rtl="0" algn="l">
              <a:spcBef>
                <a:spcPts val="0"/>
              </a:spcBef>
              <a:spcAft>
                <a:spcPts val="0"/>
              </a:spcAft>
              <a:buNone/>
            </a:pPr>
            <a:r>
              <a:rPr lang="en" sz="1200">
                <a:solidFill>
                  <a:schemeClr val="dk1"/>
                </a:solidFill>
                <a:latin typeface="Consolas"/>
                <a:ea typeface="Consolas"/>
                <a:cs typeface="Consolas"/>
                <a:sym typeface="Consolas"/>
              </a:rPr>
              <a:t>&lt;missing&gt;       	10 days ago     	/bin/sh -c mkdir -p /run/systemd &amp;&amp; echo 'do…   7B</a:t>
            </a:r>
            <a:endParaRPr sz="1200">
              <a:solidFill>
                <a:schemeClr val="dk1"/>
              </a:solidFill>
              <a:latin typeface="Consolas"/>
              <a:ea typeface="Consolas"/>
              <a:cs typeface="Consolas"/>
              <a:sym typeface="Consolas"/>
            </a:endParaRPr>
          </a:p>
          <a:p>
            <a:pPr indent="0" lvl="0" marL="0" rtl="0" algn="l">
              <a:spcBef>
                <a:spcPts val="0"/>
              </a:spcBef>
              <a:spcAft>
                <a:spcPts val="0"/>
              </a:spcAft>
              <a:buNone/>
            </a:pPr>
            <a:r>
              <a:rPr lang="en" sz="1200">
                <a:solidFill>
                  <a:schemeClr val="dk1"/>
                </a:solidFill>
                <a:latin typeface="Consolas"/>
                <a:ea typeface="Consolas"/>
                <a:cs typeface="Consolas"/>
                <a:sym typeface="Consolas"/>
              </a:rPr>
              <a:t>&lt;missing&gt;       	10 days ago     	/bin/sh -c set -xe   &amp;&amp; echo '#!/bin/sh' &gt; /…   745B</a:t>
            </a:r>
            <a:endParaRPr sz="1200">
              <a:solidFill>
                <a:schemeClr val="dk1"/>
              </a:solidFill>
              <a:latin typeface="Consolas"/>
              <a:ea typeface="Consolas"/>
              <a:cs typeface="Consolas"/>
              <a:sym typeface="Consolas"/>
            </a:endParaRPr>
          </a:p>
          <a:p>
            <a:pPr indent="0" lvl="0" marL="0" rtl="0" algn="l">
              <a:spcBef>
                <a:spcPts val="0"/>
              </a:spcBef>
              <a:spcAft>
                <a:spcPts val="0"/>
              </a:spcAft>
              <a:buNone/>
            </a:pPr>
            <a:r>
              <a:rPr lang="en" sz="1200">
                <a:solidFill>
                  <a:schemeClr val="dk1"/>
                </a:solidFill>
                <a:latin typeface="Consolas"/>
                <a:ea typeface="Consolas"/>
                <a:cs typeface="Consolas"/>
                <a:sym typeface="Consolas"/>
              </a:rPr>
              <a:t>&lt;missing&gt;       	10 days ago     	/bin/sh -c [ -z "$(apt-get indextargets)" ] 	987kB</a:t>
            </a:r>
            <a:endParaRPr sz="1200">
              <a:solidFill>
                <a:schemeClr val="dk1"/>
              </a:solidFill>
              <a:latin typeface="Consolas"/>
              <a:ea typeface="Consolas"/>
              <a:cs typeface="Consolas"/>
              <a:sym typeface="Consolas"/>
            </a:endParaRPr>
          </a:p>
          <a:p>
            <a:pPr indent="0" lvl="0" marL="0" rtl="0" algn="l">
              <a:spcBef>
                <a:spcPts val="0"/>
              </a:spcBef>
              <a:spcAft>
                <a:spcPts val="0"/>
              </a:spcAft>
              <a:buNone/>
            </a:pPr>
            <a:r>
              <a:rPr lang="en" sz="1200">
                <a:solidFill>
                  <a:schemeClr val="dk1"/>
                </a:solidFill>
                <a:latin typeface="Consolas"/>
                <a:ea typeface="Consolas"/>
                <a:cs typeface="Consolas"/>
                <a:sym typeface="Consolas"/>
              </a:rPr>
              <a:t>&lt;missing&gt;       	10 days ago     	/bin/sh -c #(nop) ADD file:3ddd02d976792b6c6…   63.2MB</a:t>
            </a:r>
            <a:endParaRPr sz="1200">
              <a:solidFill>
                <a:schemeClr val="dk1"/>
              </a:solidFill>
              <a:latin typeface="Consolas"/>
              <a:ea typeface="Consolas"/>
              <a:cs typeface="Consolas"/>
              <a:sym typeface="Consolas"/>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9" name="Shape 619"/>
        <p:cNvGrpSpPr/>
        <p:nvPr/>
      </p:nvGrpSpPr>
      <p:grpSpPr>
        <a:xfrm>
          <a:off x="0" y="0"/>
          <a:ext cx="0" cy="0"/>
          <a:chOff x="0" y="0"/>
          <a:chExt cx="0" cy="0"/>
        </a:xfrm>
      </p:grpSpPr>
      <p:sp>
        <p:nvSpPr>
          <p:cNvPr id="620" name="Google Shape;620;p91"/>
          <p:cNvSpPr txBox="1"/>
          <p:nvPr>
            <p:ph type="title"/>
          </p:nvPr>
        </p:nvSpPr>
        <p:spPr>
          <a:xfrm>
            <a:off x="311700" y="2926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What’s going on?</a:t>
            </a:r>
            <a:endParaRPr/>
          </a:p>
        </p:txBody>
      </p:sp>
      <p:sp>
        <p:nvSpPr>
          <p:cNvPr id="621" name="Google Shape;621;p91"/>
          <p:cNvSpPr txBox="1"/>
          <p:nvPr/>
        </p:nvSpPr>
        <p:spPr>
          <a:xfrm>
            <a:off x="311700" y="1060950"/>
            <a:ext cx="8202600" cy="35856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Even though those commands clean up files in the final image they are still present in previous image layers.</a:t>
            </a:r>
            <a:endParaRPr sz="1800"/>
          </a:p>
          <a:p>
            <a:pPr indent="-342900" lvl="0" marL="457200" rtl="0" algn="l">
              <a:spcBef>
                <a:spcPts val="0"/>
              </a:spcBef>
              <a:spcAft>
                <a:spcPts val="0"/>
              </a:spcAft>
              <a:buSzPts val="1800"/>
              <a:buChar char="●"/>
            </a:pPr>
            <a:r>
              <a:rPr lang="en" sz="1800"/>
              <a:t>Docker essentially masks the files removed by those commands in the layers where they were “removed”.</a:t>
            </a:r>
            <a:endParaRPr sz="1800"/>
          </a:p>
          <a:p>
            <a:pPr indent="-342900" lvl="0" marL="457200" rtl="0" algn="l">
              <a:spcBef>
                <a:spcPts val="0"/>
              </a:spcBef>
              <a:spcAft>
                <a:spcPts val="0"/>
              </a:spcAft>
              <a:buSzPts val="1800"/>
              <a:buChar char="●"/>
            </a:pPr>
            <a:r>
              <a:rPr lang="en" sz="1800"/>
              <a:t>The layers are the cumulative history of the image. Even if a newer layer changes something that was done in a previous layer, the state of the image is still the same in the previous layer.</a:t>
            </a:r>
            <a:endParaRPr sz="1800"/>
          </a:p>
          <a:p>
            <a:pPr indent="-342900" lvl="1" marL="914400" rtl="0" algn="l">
              <a:spcBef>
                <a:spcPts val="0"/>
              </a:spcBef>
              <a:spcAft>
                <a:spcPts val="0"/>
              </a:spcAft>
              <a:buSzPts val="1800"/>
              <a:buChar char="○"/>
            </a:pPr>
            <a:r>
              <a:rPr lang="en" sz="1800"/>
              <a:t>Like a Git history. The history of a file is always stored and available even if the file is removed in a later commit.</a:t>
            </a:r>
            <a:endParaRPr sz="1800"/>
          </a:p>
          <a:p>
            <a:pPr indent="-342900" lvl="0" marL="457200" rtl="0" algn="l">
              <a:spcBef>
                <a:spcPts val="0"/>
              </a:spcBef>
              <a:spcAft>
                <a:spcPts val="0"/>
              </a:spcAft>
              <a:buSzPts val="1800"/>
              <a:buChar char="●"/>
            </a:pPr>
            <a:r>
              <a:rPr lang="en" sz="1800"/>
              <a:t>The </a:t>
            </a:r>
            <a:r>
              <a:rPr lang="en" sz="1800">
                <a:latin typeface="Consolas"/>
                <a:ea typeface="Consolas"/>
                <a:cs typeface="Consolas"/>
                <a:sym typeface="Consolas"/>
              </a:rPr>
              <a:t>docker build</a:t>
            </a:r>
            <a:r>
              <a:rPr lang="en" sz="1800"/>
              <a:t> command has an experimental option, </a:t>
            </a:r>
            <a:r>
              <a:rPr lang="en" sz="1800">
                <a:latin typeface="Consolas"/>
                <a:ea typeface="Consolas"/>
                <a:cs typeface="Consolas"/>
                <a:sym typeface="Consolas"/>
              </a:rPr>
              <a:t>--squash</a:t>
            </a:r>
            <a:r>
              <a:rPr lang="en" sz="1800"/>
              <a:t>, which will squash all of your image layers into one image. We can use this option to compress the layers in unoptimized:latest.</a:t>
            </a:r>
            <a:endParaRPr sz="1800"/>
          </a:p>
          <a:p>
            <a:pPr indent="0" lvl="0" marL="0" rtl="0" algn="l">
              <a:spcBef>
                <a:spcPts val="0"/>
              </a:spcBef>
              <a:spcAft>
                <a:spcPts val="0"/>
              </a:spcAft>
              <a:buNone/>
            </a:pPr>
            <a:r>
              <a:t/>
            </a:r>
            <a:endParaRPr sz="1800"/>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5" name="Shape 625"/>
        <p:cNvGrpSpPr/>
        <p:nvPr/>
      </p:nvGrpSpPr>
      <p:grpSpPr>
        <a:xfrm>
          <a:off x="0" y="0"/>
          <a:ext cx="0" cy="0"/>
          <a:chOff x="0" y="0"/>
          <a:chExt cx="0" cy="0"/>
        </a:xfrm>
      </p:grpSpPr>
      <p:sp>
        <p:nvSpPr>
          <p:cNvPr id="626" name="Google Shape;626;p92"/>
          <p:cNvSpPr txBox="1"/>
          <p:nvPr>
            <p:ph type="title"/>
          </p:nvPr>
        </p:nvSpPr>
        <p:spPr>
          <a:xfrm>
            <a:off x="311700" y="2926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--squash to the rescue!</a:t>
            </a:r>
            <a:endParaRPr/>
          </a:p>
        </p:txBody>
      </p:sp>
      <p:sp>
        <p:nvSpPr>
          <p:cNvPr id="627" name="Google Shape;627;p92"/>
          <p:cNvSpPr txBox="1"/>
          <p:nvPr/>
        </p:nvSpPr>
        <p:spPr>
          <a:xfrm>
            <a:off x="311700" y="1060950"/>
            <a:ext cx="8202600" cy="17124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If we build the unoptimized image with the --squash flag we see that the final image is the same size as the optimized image!</a:t>
            </a:r>
            <a:endParaRPr sz="1800"/>
          </a:p>
          <a:p>
            <a:pPr indent="-342900" lvl="0" marL="457200" rtl="0" algn="l">
              <a:spcBef>
                <a:spcPts val="0"/>
              </a:spcBef>
              <a:spcAft>
                <a:spcPts val="0"/>
              </a:spcAft>
              <a:buSzPts val="1800"/>
              <a:buChar char="●"/>
            </a:pPr>
            <a:r>
              <a:rPr lang="en" sz="1800">
                <a:solidFill>
                  <a:schemeClr val="dk1"/>
                </a:solidFill>
              </a:rPr>
              <a:t>If you are familiar with Git, this behavior is analogous to squashing Git commits.</a:t>
            </a:r>
            <a:endParaRPr sz="1800"/>
          </a:p>
          <a:p>
            <a:pPr indent="-342900" lvl="0" marL="457200" rtl="0" algn="l">
              <a:spcBef>
                <a:spcPts val="0"/>
              </a:spcBef>
              <a:spcAft>
                <a:spcPts val="0"/>
              </a:spcAft>
              <a:buSzPts val="1800"/>
              <a:buChar char="●"/>
            </a:pPr>
            <a:r>
              <a:rPr lang="en" sz="1800"/>
              <a:t>Keep in mind that --squash is still an experimental feature.</a:t>
            </a:r>
            <a:endParaRPr sz="1800"/>
          </a:p>
        </p:txBody>
      </p:sp>
      <p:sp>
        <p:nvSpPr>
          <p:cNvPr id="628" name="Google Shape;628;p92"/>
          <p:cNvSpPr/>
          <p:nvPr/>
        </p:nvSpPr>
        <p:spPr>
          <a:xfrm>
            <a:off x="311700" y="2790700"/>
            <a:ext cx="8605500" cy="1769100"/>
          </a:xfrm>
          <a:prstGeom prst="snip1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Consolas"/>
                <a:ea typeface="Consolas"/>
                <a:cs typeface="Consolas"/>
                <a:sym typeface="Consolas"/>
              </a:rPr>
              <a:t>$ docker images</a:t>
            </a:r>
            <a:endParaRPr sz="1200">
              <a:solidFill>
                <a:schemeClr val="dk1"/>
              </a:solidFill>
              <a:latin typeface="Consolas"/>
              <a:ea typeface="Consolas"/>
              <a:cs typeface="Consolas"/>
              <a:sym typeface="Consolas"/>
            </a:endParaRPr>
          </a:p>
          <a:p>
            <a:pPr indent="0" lvl="0" marL="0" rtl="0" algn="l">
              <a:spcBef>
                <a:spcPts val="0"/>
              </a:spcBef>
              <a:spcAft>
                <a:spcPts val="0"/>
              </a:spcAft>
              <a:buNone/>
            </a:pPr>
            <a:r>
              <a:t/>
            </a:r>
            <a:endParaRPr sz="1200">
              <a:solidFill>
                <a:schemeClr val="dk1"/>
              </a:solidFill>
              <a:latin typeface="Consolas"/>
              <a:ea typeface="Consolas"/>
              <a:cs typeface="Consolas"/>
              <a:sym typeface="Consolas"/>
            </a:endParaRPr>
          </a:p>
          <a:p>
            <a:pPr indent="0" lvl="0" marL="0" rtl="0" algn="l">
              <a:spcBef>
                <a:spcPts val="0"/>
              </a:spcBef>
              <a:spcAft>
                <a:spcPts val="0"/>
              </a:spcAft>
              <a:buNone/>
            </a:pPr>
            <a:r>
              <a:rPr lang="en" sz="1200">
                <a:solidFill>
                  <a:schemeClr val="dk1"/>
                </a:solidFill>
                <a:latin typeface="Consolas"/>
                <a:ea typeface="Consolas"/>
                <a:cs typeface="Consolas"/>
                <a:sym typeface="Consolas"/>
              </a:rPr>
              <a:t>REPOSITORY               	TAG             	IMAGE ID        	CREATED         	SIZE</a:t>
            </a:r>
            <a:endParaRPr sz="1200">
              <a:solidFill>
                <a:schemeClr val="dk1"/>
              </a:solidFill>
              <a:latin typeface="Consolas"/>
              <a:ea typeface="Consolas"/>
              <a:cs typeface="Consolas"/>
              <a:sym typeface="Consolas"/>
            </a:endParaRPr>
          </a:p>
          <a:p>
            <a:pPr indent="0" lvl="0" marL="0" rtl="0" algn="l">
              <a:spcBef>
                <a:spcPts val="0"/>
              </a:spcBef>
              <a:spcAft>
                <a:spcPts val="0"/>
              </a:spcAft>
              <a:buNone/>
            </a:pPr>
            <a:r>
              <a:rPr lang="en" sz="1200">
                <a:solidFill>
                  <a:schemeClr val="dk1"/>
                </a:solidFill>
                <a:latin typeface="Consolas"/>
                <a:ea typeface="Consolas"/>
                <a:cs typeface="Consolas"/>
                <a:sym typeface="Consolas"/>
              </a:rPr>
              <a:t>unoptimized_squashed     	latest          	37a440a06f35    	3 seconds ago   	71MB</a:t>
            </a:r>
            <a:endParaRPr sz="1200">
              <a:solidFill>
                <a:schemeClr val="dk1"/>
              </a:solidFill>
              <a:latin typeface="Consolas"/>
              <a:ea typeface="Consolas"/>
              <a:cs typeface="Consolas"/>
              <a:sym typeface="Consolas"/>
            </a:endParaRPr>
          </a:p>
          <a:p>
            <a:pPr indent="0" lvl="0" marL="0" rtl="0" algn="l">
              <a:spcBef>
                <a:spcPts val="0"/>
              </a:spcBef>
              <a:spcAft>
                <a:spcPts val="0"/>
              </a:spcAft>
              <a:buNone/>
            </a:pPr>
            <a:r>
              <a:rPr lang="en" sz="1200">
                <a:solidFill>
                  <a:schemeClr val="dk1"/>
                </a:solidFill>
                <a:latin typeface="Consolas"/>
                <a:ea typeface="Consolas"/>
                <a:cs typeface="Consolas"/>
                <a:sym typeface="Consolas"/>
              </a:rPr>
              <a:t>optimized                	latest          	0a3429002c5a    	17 minutes ago  	71MB</a:t>
            </a:r>
            <a:endParaRPr sz="1200">
              <a:solidFill>
                <a:schemeClr val="dk1"/>
              </a:solidFill>
              <a:latin typeface="Consolas"/>
              <a:ea typeface="Consolas"/>
              <a:cs typeface="Consolas"/>
              <a:sym typeface="Consolas"/>
            </a:endParaRPr>
          </a:p>
          <a:p>
            <a:pPr indent="0" lvl="0" marL="0" rtl="0" algn="l">
              <a:spcBef>
                <a:spcPts val="0"/>
              </a:spcBef>
              <a:spcAft>
                <a:spcPts val="0"/>
              </a:spcAft>
              <a:buNone/>
            </a:pPr>
            <a:r>
              <a:rPr lang="en" sz="1200">
                <a:solidFill>
                  <a:schemeClr val="dk1"/>
                </a:solidFill>
                <a:latin typeface="Consolas"/>
                <a:ea typeface="Consolas"/>
                <a:cs typeface="Consolas"/>
                <a:sym typeface="Consolas"/>
              </a:rPr>
              <a:t>unoptimized              	latest          	d84e402aecf2    	19 minutes ago  	99.4MB</a:t>
            </a:r>
            <a:endParaRPr sz="1200">
              <a:solidFill>
                <a:schemeClr val="dk1"/>
              </a:solidFill>
              <a:latin typeface="Consolas"/>
              <a:ea typeface="Consolas"/>
              <a:cs typeface="Consolas"/>
              <a:sym typeface="Consolas"/>
            </a:endParaRPr>
          </a:p>
          <a:p>
            <a:pPr indent="0" lvl="0" marL="0" rtl="0" algn="l">
              <a:spcBef>
                <a:spcPts val="0"/>
              </a:spcBef>
              <a:spcAft>
                <a:spcPts val="0"/>
              </a:spcAft>
              <a:buNone/>
            </a:pPr>
            <a:r>
              <a:t/>
            </a:r>
            <a:endParaRPr sz="1200">
              <a:solidFill>
                <a:schemeClr val="dk1"/>
              </a:solidFill>
              <a:latin typeface="Consolas"/>
              <a:ea typeface="Consolas"/>
              <a:cs typeface="Consolas"/>
              <a:sym typeface="Consolas"/>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2" name="Shape 632"/>
        <p:cNvGrpSpPr/>
        <p:nvPr/>
      </p:nvGrpSpPr>
      <p:grpSpPr>
        <a:xfrm>
          <a:off x="0" y="0"/>
          <a:ext cx="0" cy="0"/>
          <a:chOff x="0" y="0"/>
          <a:chExt cx="0" cy="0"/>
        </a:xfrm>
      </p:grpSpPr>
      <p:sp>
        <p:nvSpPr>
          <p:cNvPr id="633" name="Google Shape;633;p93"/>
          <p:cNvSpPr txBox="1"/>
          <p:nvPr>
            <p:ph type="title"/>
          </p:nvPr>
        </p:nvSpPr>
        <p:spPr>
          <a:xfrm>
            <a:off x="311700" y="2926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does --squash do to the image layers?</a:t>
            </a:r>
            <a:endParaRPr/>
          </a:p>
        </p:txBody>
      </p:sp>
      <p:sp>
        <p:nvSpPr>
          <p:cNvPr id="634" name="Google Shape;634;p93"/>
          <p:cNvSpPr/>
          <p:nvPr/>
        </p:nvSpPr>
        <p:spPr>
          <a:xfrm>
            <a:off x="188025" y="1367775"/>
            <a:ext cx="8883600" cy="3697500"/>
          </a:xfrm>
          <a:prstGeom prst="snip1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Consolas"/>
                <a:ea typeface="Consolas"/>
                <a:cs typeface="Consolas"/>
                <a:sym typeface="Consolas"/>
              </a:rPr>
              <a:t>$ docker history unoptimized_squashed:latest</a:t>
            </a:r>
            <a:endParaRPr sz="1200">
              <a:solidFill>
                <a:schemeClr val="dk1"/>
              </a:solidFill>
              <a:latin typeface="Consolas"/>
              <a:ea typeface="Consolas"/>
              <a:cs typeface="Consolas"/>
              <a:sym typeface="Consolas"/>
            </a:endParaRPr>
          </a:p>
          <a:p>
            <a:pPr indent="0" lvl="0" marL="0" rtl="0" algn="l">
              <a:spcBef>
                <a:spcPts val="0"/>
              </a:spcBef>
              <a:spcAft>
                <a:spcPts val="0"/>
              </a:spcAft>
              <a:buNone/>
            </a:pPr>
            <a:r>
              <a:t/>
            </a:r>
            <a:endParaRPr sz="1200">
              <a:solidFill>
                <a:schemeClr val="dk1"/>
              </a:solidFill>
              <a:latin typeface="Consolas"/>
              <a:ea typeface="Consolas"/>
              <a:cs typeface="Consolas"/>
              <a:sym typeface="Consolas"/>
            </a:endParaRPr>
          </a:p>
          <a:p>
            <a:pPr indent="0" lvl="0" marL="0" rtl="0" algn="l">
              <a:spcBef>
                <a:spcPts val="0"/>
              </a:spcBef>
              <a:spcAft>
                <a:spcPts val="0"/>
              </a:spcAft>
              <a:buNone/>
            </a:pPr>
            <a:r>
              <a:rPr lang="en" sz="1200">
                <a:solidFill>
                  <a:schemeClr val="dk1"/>
                </a:solidFill>
                <a:latin typeface="Consolas"/>
                <a:ea typeface="Consolas"/>
                <a:cs typeface="Consolas"/>
                <a:sym typeface="Consolas"/>
              </a:rPr>
              <a:t>IMAGE           	CREATED         	CREATED BY                                  	SIZE            	COMMENT</a:t>
            </a:r>
            <a:endParaRPr sz="1200">
              <a:solidFill>
                <a:schemeClr val="dk1"/>
              </a:solidFill>
              <a:latin typeface="Consolas"/>
              <a:ea typeface="Consolas"/>
              <a:cs typeface="Consolas"/>
              <a:sym typeface="Consolas"/>
            </a:endParaRPr>
          </a:p>
          <a:p>
            <a:pPr indent="0" lvl="0" marL="0" rtl="0" algn="l">
              <a:spcBef>
                <a:spcPts val="0"/>
              </a:spcBef>
              <a:spcAft>
                <a:spcPts val="0"/>
              </a:spcAft>
              <a:buNone/>
            </a:pPr>
            <a:r>
              <a:rPr lang="en" sz="1200">
                <a:solidFill>
                  <a:schemeClr val="dk1"/>
                </a:solidFill>
                <a:latin typeface="Consolas"/>
                <a:ea typeface="Consolas"/>
                <a:cs typeface="Consolas"/>
                <a:sym typeface="Consolas"/>
              </a:rPr>
              <a:t>37a440a06f35    	20 seconds ago                                                  	6.85MB          	merge sha256:d84e402aecf2a34f2b20bce5076154bd239f6a92a070630a2979ccfe43435684 to sha256:3556258649b2ef23a41812be17377d32f568ed9f45150a26466d2ea26d926c32</a:t>
            </a:r>
            <a:endParaRPr sz="1200">
              <a:solidFill>
                <a:schemeClr val="dk1"/>
              </a:solidFill>
              <a:latin typeface="Consolas"/>
              <a:ea typeface="Consolas"/>
              <a:cs typeface="Consolas"/>
              <a:sym typeface="Consolas"/>
            </a:endParaRPr>
          </a:p>
          <a:p>
            <a:pPr indent="0" lvl="0" marL="0" rtl="0" algn="l">
              <a:spcBef>
                <a:spcPts val="0"/>
              </a:spcBef>
              <a:spcAft>
                <a:spcPts val="0"/>
              </a:spcAft>
              <a:buNone/>
            </a:pPr>
            <a:r>
              <a:rPr lang="en" sz="1200">
                <a:solidFill>
                  <a:schemeClr val="dk1"/>
                </a:solidFill>
                <a:latin typeface="Consolas"/>
                <a:ea typeface="Consolas"/>
                <a:cs typeface="Consolas"/>
                <a:sym typeface="Consolas"/>
              </a:rPr>
              <a:t>&lt;missing&gt;       	About an hour ago   /bin/sh -c rm -rf /var/lib/apt/lists*       	0B</a:t>
            </a:r>
            <a:endParaRPr sz="1200">
              <a:solidFill>
                <a:schemeClr val="dk1"/>
              </a:solidFill>
              <a:latin typeface="Consolas"/>
              <a:ea typeface="Consolas"/>
              <a:cs typeface="Consolas"/>
              <a:sym typeface="Consolas"/>
            </a:endParaRPr>
          </a:p>
          <a:p>
            <a:pPr indent="0" lvl="0" marL="0" rtl="0" algn="l">
              <a:spcBef>
                <a:spcPts val="0"/>
              </a:spcBef>
              <a:spcAft>
                <a:spcPts val="0"/>
              </a:spcAft>
              <a:buNone/>
            </a:pPr>
            <a:r>
              <a:rPr lang="en" sz="1200">
                <a:solidFill>
                  <a:schemeClr val="dk1"/>
                </a:solidFill>
                <a:latin typeface="Consolas"/>
                <a:ea typeface="Consolas"/>
                <a:cs typeface="Consolas"/>
                <a:sym typeface="Consolas"/>
              </a:rPr>
              <a:t>&lt;missing&gt;       	About an hour ago   /bin/sh -c apt-get clean                    	0B</a:t>
            </a:r>
            <a:endParaRPr sz="1200">
              <a:solidFill>
                <a:schemeClr val="dk1"/>
              </a:solidFill>
              <a:latin typeface="Consolas"/>
              <a:ea typeface="Consolas"/>
              <a:cs typeface="Consolas"/>
              <a:sym typeface="Consolas"/>
            </a:endParaRPr>
          </a:p>
          <a:p>
            <a:pPr indent="0" lvl="0" marL="0" rtl="0" algn="l">
              <a:spcBef>
                <a:spcPts val="0"/>
              </a:spcBef>
              <a:spcAft>
                <a:spcPts val="0"/>
              </a:spcAft>
              <a:buNone/>
            </a:pPr>
            <a:r>
              <a:rPr lang="en" sz="1200">
                <a:solidFill>
                  <a:schemeClr val="dk1"/>
                </a:solidFill>
                <a:latin typeface="Consolas"/>
                <a:ea typeface="Consolas"/>
                <a:cs typeface="Consolas"/>
                <a:sym typeface="Consolas"/>
              </a:rPr>
              <a:t>&lt;missing&gt;       	About an hour ago   /bin/sh -c apt-get remove -y wget           	0B</a:t>
            </a:r>
            <a:endParaRPr sz="1200">
              <a:solidFill>
                <a:schemeClr val="dk1"/>
              </a:solidFill>
              <a:latin typeface="Consolas"/>
              <a:ea typeface="Consolas"/>
              <a:cs typeface="Consolas"/>
              <a:sym typeface="Consolas"/>
            </a:endParaRPr>
          </a:p>
          <a:p>
            <a:pPr indent="0" lvl="0" marL="0" rtl="0" algn="l">
              <a:spcBef>
                <a:spcPts val="0"/>
              </a:spcBef>
              <a:spcAft>
                <a:spcPts val="0"/>
              </a:spcAft>
              <a:buNone/>
            </a:pPr>
            <a:r>
              <a:rPr lang="en" sz="1200">
                <a:solidFill>
                  <a:schemeClr val="dk1"/>
                </a:solidFill>
                <a:latin typeface="Consolas"/>
                <a:ea typeface="Consolas"/>
                <a:cs typeface="Consolas"/>
                <a:sym typeface="Consolas"/>
              </a:rPr>
              <a:t>&lt;missing&gt;       	About an hour ago   /bin/sh -c wget https://www.websecurity.syma…   0B</a:t>
            </a:r>
            <a:endParaRPr sz="1200">
              <a:solidFill>
                <a:schemeClr val="dk1"/>
              </a:solidFill>
              <a:latin typeface="Consolas"/>
              <a:ea typeface="Consolas"/>
              <a:cs typeface="Consolas"/>
              <a:sym typeface="Consolas"/>
            </a:endParaRPr>
          </a:p>
          <a:p>
            <a:pPr indent="0" lvl="0" marL="0" rtl="0" algn="l">
              <a:spcBef>
                <a:spcPts val="0"/>
              </a:spcBef>
              <a:spcAft>
                <a:spcPts val="0"/>
              </a:spcAft>
              <a:buNone/>
            </a:pPr>
            <a:r>
              <a:rPr lang="en" sz="1200">
                <a:solidFill>
                  <a:schemeClr val="dk1"/>
                </a:solidFill>
                <a:latin typeface="Consolas"/>
                <a:ea typeface="Consolas"/>
                <a:cs typeface="Consolas"/>
                <a:sym typeface="Consolas"/>
              </a:rPr>
              <a:t>&lt;missing&gt;       	About an hour ago   /bin/sh -c apt-get install -y wget          	0B</a:t>
            </a:r>
            <a:endParaRPr sz="1200">
              <a:solidFill>
                <a:schemeClr val="dk1"/>
              </a:solidFill>
              <a:latin typeface="Consolas"/>
              <a:ea typeface="Consolas"/>
              <a:cs typeface="Consolas"/>
              <a:sym typeface="Consolas"/>
            </a:endParaRPr>
          </a:p>
          <a:p>
            <a:pPr indent="0" lvl="0" marL="0" rtl="0" algn="l">
              <a:spcBef>
                <a:spcPts val="0"/>
              </a:spcBef>
              <a:spcAft>
                <a:spcPts val="0"/>
              </a:spcAft>
              <a:buNone/>
            </a:pPr>
            <a:r>
              <a:rPr lang="en" sz="1200">
                <a:solidFill>
                  <a:schemeClr val="dk1"/>
                </a:solidFill>
                <a:latin typeface="Consolas"/>
                <a:ea typeface="Consolas"/>
                <a:cs typeface="Consolas"/>
                <a:sym typeface="Consolas"/>
              </a:rPr>
              <a:t>&lt;missing&gt;       	About an hour ago   /bin/sh -c apt-get update                   	0B</a:t>
            </a:r>
            <a:endParaRPr sz="1200">
              <a:solidFill>
                <a:schemeClr val="dk1"/>
              </a:solidFill>
              <a:latin typeface="Consolas"/>
              <a:ea typeface="Consolas"/>
              <a:cs typeface="Consolas"/>
              <a:sym typeface="Consolas"/>
            </a:endParaRPr>
          </a:p>
          <a:p>
            <a:pPr indent="0" lvl="0" marL="0" rtl="0" algn="l">
              <a:spcBef>
                <a:spcPts val="0"/>
              </a:spcBef>
              <a:spcAft>
                <a:spcPts val="0"/>
              </a:spcAft>
              <a:buNone/>
            </a:pPr>
            <a:r>
              <a:rPr lang="en" sz="1200">
                <a:solidFill>
                  <a:schemeClr val="dk1"/>
                </a:solidFill>
                <a:latin typeface="Consolas"/>
                <a:ea typeface="Consolas"/>
                <a:cs typeface="Consolas"/>
                <a:sym typeface="Consolas"/>
              </a:rPr>
              <a:t>&lt;missing&gt;       	10 days ago     	/bin/sh -c #(nop)  CMD ["/bin/bash"]        	0B</a:t>
            </a:r>
            <a:endParaRPr sz="1200">
              <a:solidFill>
                <a:schemeClr val="dk1"/>
              </a:solidFill>
              <a:latin typeface="Consolas"/>
              <a:ea typeface="Consolas"/>
              <a:cs typeface="Consolas"/>
              <a:sym typeface="Consolas"/>
            </a:endParaRPr>
          </a:p>
          <a:p>
            <a:pPr indent="0" lvl="0" marL="0" rtl="0" algn="l">
              <a:spcBef>
                <a:spcPts val="0"/>
              </a:spcBef>
              <a:spcAft>
                <a:spcPts val="0"/>
              </a:spcAft>
              <a:buNone/>
            </a:pPr>
            <a:r>
              <a:rPr lang="en" sz="1200">
                <a:solidFill>
                  <a:schemeClr val="dk1"/>
                </a:solidFill>
                <a:latin typeface="Consolas"/>
                <a:ea typeface="Consolas"/>
                <a:cs typeface="Consolas"/>
                <a:sym typeface="Consolas"/>
              </a:rPr>
              <a:t>&lt;missing&gt;       	10 days ago     	/bin/sh -c mkdir -p /run/systemd &amp;&amp; echo 'do…   7B</a:t>
            </a:r>
            <a:endParaRPr sz="1200">
              <a:solidFill>
                <a:schemeClr val="dk1"/>
              </a:solidFill>
              <a:latin typeface="Consolas"/>
              <a:ea typeface="Consolas"/>
              <a:cs typeface="Consolas"/>
              <a:sym typeface="Consolas"/>
            </a:endParaRPr>
          </a:p>
          <a:p>
            <a:pPr indent="0" lvl="0" marL="0" rtl="0" algn="l">
              <a:spcBef>
                <a:spcPts val="0"/>
              </a:spcBef>
              <a:spcAft>
                <a:spcPts val="0"/>
              </a:spcAft>
              <a:buNone/>
            </a:pPr>
            <a:r>
              <a:rPr lang="en" sz="1200">
                <a:solidFill>
                  <a:schemeClr val="dk1"/>
                </a:solidFill>
                <a:latin typeface="Consolas"/>
                <a:ea typeface="Consolas"/>
                <a:cs typeface="Consolas"/>
                <a:sym typeface="Consolas"/>
              </a:rPr>
              <a:t>&lt;missing&gt;       	10 days ago     	/bin/sh -c set -xe   &amp;&amp; echo '#!/bin/sh' &gt; /…   745B</a:t>
            </a:r>
            <a:endParaRPr sz="1200">
              <a:solidFill>
                <a:schemeClr val="dk1"/>
              </a:solidFill>
              <a:latin typeface="Consolas"/>
              <a:ea typeface="Consolas"/>
              <a:cs typeface="Consolas"/>
              <a:sym typeface="Consolas"/>
            </a:endParaRPr>
          </a:p>
          <a:p>
            <a:pPr indent="0" lvl="0" marL="0" rtl="0" algn="l">
              <a:spcBef>
                <a:spcPts val="0"/>
              </a:spcBef>
              <a:spcAft>
                <a:spcPts val="0"/>
              </a:spcAft>
              <a:buNone/>
            </a:pPr>
            <a:r>
              <a:rPr lang="en" sz="1200">
                <a:solidFill>
                  <a:schemeClr val="dk1"/>
                </a:solidFill>
                <a:latin typeface="Consolas"/>
                <a:ea typeface="Consolas"/>
                <a:cs typeface="Consolas"/>
                <a:sym typeface="Consolas"/>
              </a:rPr>
              <a:t>&lt;missing&gt;       	10 days ago     	/bin/sh -c [ -z "$(apt-get indextargets)" ] 	987kB</a:t>
            </a:r>
            <a:endParaRPr sz="1200">
              <a:solidFill>
                <a:schemeClr val="dk1"/>
              </a:solidFill>
              <a:latin typeface="Consolas"/>
              <a:ea typeface="Consolas"/>
              <a:cs typeface="Consolas"/>
              <a:sym typeface="Consolas"/>
            </a:endParaRPr>
          </a:p>
          <a:p>
            <a:pPr indent="0" lvl="0" marL="0" rtl="0" algn="l">
              <a:spcBef>
                <a:spcPts val="0"/>
              </a:spcBef>
              <a:spcAft>
                <a:spcPts val="0"/>
              </a:spcAft>
              <a:buNone/>
            </a:pPr>
            <a:r>
              <a:rPr lang="en" sz="1200">
                <a:solidFill>
                  <a:schemeClr val="dk1"/>
                </a:solidFill>
                <a:latin typeface="Consolas"/>
                <a:ea typeface="Consolas"/>
                <a:cs typeface="Consolas"/>
                <a:sym typeface="Consolas"/>
              </a:rPr>
              <a:t>&lt;missing&gt;       	10 days ago     	/bin/sh -c #(nop) ADD file:3ddd02d976792b6c6…   63.2MB</a:t>
            </a:r>
            <a:endParaRPr sz="1200">
              <a:solidFill>
                <a:schemeClr val="dk1"/>
              </a:solidFill>
              <a:latin typeface="Consolas"/>
              <a:ea typeface="Consolas"/>
              <a:cs typeface="Consolas"/>
              <a:sym typeface="Consolas"/>
            </a:endParaRPr>
          </a:p>
        </p:txBody>
      </p:sp>
      <p:sp>
        <p:nvSpPr>
          <p:cNvPr id="635" name="Google Shape;635;p93"/>
          <p:cNvSpPr/>
          <p:nvPr/>
        </p:nvSpPr>
        <p:spPr>
          <a:xfrm>
            <a:off x="241750" y="2636850"/>
            <a:ext cx="6801900" cy="429600"/>
          </a:xfrm>
          <a:prstGeom prst="rect">
            <a:avLst/>
          </a:prstGeom>
          <a:noFill/>
          <a:ln cap="flat" cmpd="sng" w="28575">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93"/>
          <p:cNvSpPr txBox="1"/>
          <p:nvPr/>
        </p:nvSpPr>
        <p:spPr>
          <a:xfrm>
            <a:off x="311700" y="908550"/>
            <a:ext cx="8202600" cy="4296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It merges them into one layer!</a:t>
            </a:r>
            <a:endParaRPr sz="18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4" name="Shape 214"/>
        <p:cNvGrpSpPr/>
        <p:nvPr/>
      </p:nvGrpSpPr>
      <p:grpSpPr>
        <a:xfrm>
          <a:off x="0" y="0"/>
          <a:ext cx="0" cy="0"/>
          <a:chOff x="0" y="0"/>
          <a:chExt cx="0" cy="0"/>
        </a:xfrm>
      </p:grpSpPr>
      <p:sp>
        <p:nvSpPr>
          <p:cNvPr id="215" name="Google Shape;215;p3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a Container?</a:t>
            </a:r>
            <a:endParaRPr/>
          </a:p>
        </p:txBody>
      </p:sp>
      <p:grpSp>
        <p:nvGrpSpPr>
          <p:cNvPr id="216" name="Google Shape;216;p31"/>
          <p:cNvGrpSpPr/>
          <p:nvPr/>
        </p:nvGrpSpPr>
        <p:grpSpPr>
          <a:xfrm>
            <a:off x="239875" y="1249513"/>
            <a:ext cx="8372550" cy="3938087"/>
            <a:chOff x="239875" y="1249513"/>
            <a:chExt cx="8372550" cy="3938087"/>
          </a:xfrm>
        </p:grpSpPr>
        <p:pic>
          <p:nvPicPr>
            <p:cNvPr id="217" name="Google Shape;217;p31"/>
            <p:cNvPicPr preferRelativeResize="0"/>
            <p:nvPr/>
          </p:nvPicPr>
          <p:blipFill>
            <a:blip r:embed="rId3">
              <a:alphaModFix/>
            </a:blip>
            <a:stretch>
              <a:fillRect/>
            </a:stretch>
          </p:blipFill>
          <p:spPr>
            <a:xfrm>
              <a:off x="1089375" y="3494700"/>
              <a:ext cx="1648500" cy="1648500"/>
            </a:xfrm>
            <a:prstGeom prst="rect">
              <a:avLst/>
            </a:prstGeom>
            <a:noFill/>
            <a:ln>
              <a:noFill/>
            </a:ln>
          </p:spPr>
        </p:pic>
        <p:pic>
          <p:nvPicPr>
            <p:cNvPr id="218" name="Google Shape;218;p31"/>
            <p:cNvPicPr preferRelativeResize="0"/>
            <p:nvPr/>
          </p:nvPicPr>
          <p:blipFill>
            <a:blip r:embed="rId4">
              <a:alphaModFix/>
            </a:blip>
            <a:stretch>
              <a:fillRect/>
            </a:stretch>
          </p:blipFill>
          <p:spPr>
            <a:xfrm>
              <a:off x="3248175" y="2343150"/>
              <a:ext cx="2647650" cy="2647650"/>
            </a:xfrm>
            <a:prstGeom prst="rect">
              <a:avLst/>
            </a:prstGeom>
            <a:noFill/>
            <a:ln>
              <a:noFill/>
            </a:ln>
          </p:spPr>
        </p:pic>
        <p:pic>
          <p:nvPicPr>
            <p:cNvPr id="219" name="Google Shape;219;p31"/>
            <p:cNvPicPr preferRelativeResize="0"/>
            <p:nvPr/>
          </p:nvPicPr>
          <p:blipFill>
            <a:blip r:embed="rId5">
              <a:alphaModFix/>
            </a:blip>
            <a:stretch>
              <a:fillRect/>
            </a:stretch>
          </p:blipFill>
          <p:spPr>
            <a:xfrm>
              <a:off x="239875" y="3333713"/>
              <a:ext cx="993150" cy="993150"/>
            </a:xfrm>
            <a:prstGeom prst="rect">
              <a:avLst/>
            </a:prstGeom>
            <a:noFill/>
            <a:ln>
              <a:noFill/>
            </a:ln>
          </p:spPr>
        </p:pic>
        <p:sp>
          <p:nvSpPr>
            <p:cNvPr id="220" name="Google Shape;220;p31"/>
            <p:cNvSpPr/>
            <p:nvPr/>
          </p:nvSpPr>
          <p:spPr>
            <a:xfrm>
              <a:off x="1634550" y="1490625"/>
              <a:ext cx="1188600" cy="752100"/>
            </a:xfrm>
            <a:prstGeom prst="foldedCorner">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latin typeface="Consolas"/>
                  <a:ea typeface="Consolas"/>
                  <a:cs typeface="Consolas"/>
                  <a:sym typeface="Consolas"/>
                </a:rPr>
                <a:t>default.conf</a:t>
              </a:r>
              <a:endParaRPr sz="1200">
                <a:latin typeface="Consolas"/>
                <a:ea typeface="Consolas"/>
                <a:cs typeface="Consolas"/>
                <a:sym typeface="Consolas"/>
              </a:endParaRPr>
            </a:p>
          </p:txBody>
        </p:sp>
        <p:sp>
          <p:nvSpPr>
            <p:cNvPr id="221" name="Google Shape;221;p31"/>
            <p:cNvSpPr/>
            <p:nvPr/>
          </p:nvSpPr>
          <p:spPr>
            <a:xfrm>
              <a:off x="1041625" y="2054050"/>
              <a:ext cx="1188600" cy="752100"/>
            </a:xfrm>
            <a:prstGeom prst="foldedCorner">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latin typeface="Consolas"/>
                  <a:ea typeface="Consolas"/>
                  <a:cs typeface="Consolas"/>
                  <a:sym typeface="Consolas"/>
                </a:rPr>
                <a:t>nginx</a:t>
              </a:r>
              <a:r>
                <a:rPr lang="en" sz="1200">
                  <a:latin typeface="Consolas"/>
                  <a:ea typeface="Consolas"/>
                  <a:cs typeface="Consolas"/>
                  <a:sym typeface="Consolas"/>
                </a:rPr>
                <a:t>.conf</a:t>
              </a:r>
              <a:endParaRPr sz="1200">
                <a:latin typeface="Consolas"/>
                <a:ea typeface="Consolas"/>
                <a:cs typeface="Consolas"/>
                <a:sym typeface="Consolas"/>
              </a:endParaRPr>
            </a:p>
          </p:txBody>
        </p:sp>
        <p:grpSp>
          <p:nvGrpSpPr>
            <p:cNvPr id="222" name="Google Shape;222;p31"/>
            <p:cNvGrpSpPr/>
            <p:nvPr/>
          </p:nvGrpSpPr>
          <p:grpSpPr>
            <a:xfrm>
              <a:off x="6304275" y="1249513"/>
              <a:ext cx="1630725" cy="1630725"/>
              <a:chOff x="6259650" y="3014925"/>
              <a:chExt cx="1630725" cy="1630725"/>
            </a:xfrm>
          </p:grpSpPr>
          <p:pic>
            <p:nvPicPr>
              <p:cNvPr id="223" name="Google Shape;223;p31"/>
              <p:cNvPicPr preferRelativeResize="0"/>
              <p:nvPr/>
            </p:nvPicPr>
            <p:blipFill>
              <a:blip r:embed="rId6">
                <a:alphaModFix/>
              </a:blip>
              <a:stretch>
                <a:fillRect/>
              </a:stretch>
            </p:blipFill>
            <p:spPr>
              <a:xfrm>
                <a:off x="6259650" y="3014925"/>
                <a:ext cx="1630725" cy="1630725"/>
              </a:xfrm>
              <a:prstGeom prst="rect">
                <a:avLst/>
              </a:prstGeom>
              <a:noFill/>
              <a:ln>
                <a:noFill/>
              </a:ln>
            </p:spPr>
          </p:pic>
          <p:sp>
            <p:nvSpPr>
              <p:cNvPr id="224" name="Google Shape;224;p31"/>
              <p:cNvSpPr txBox="1"/>
              <p:nvPr/>
            </p:nvSpPr>
            <p:spPr>
              <a:xfrm>
                <a:off x="6480713" y="3478275"/>
                <a:ext cx="1188600" cy="36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Consolas"/>
                    <a:ea typeface="Consolas"/>
                    <a:cs typeface="Consolas"/>
                    <a:sym typeface="Consolas"/>
                  </a:rPr>
                  <a:t>my-site.zip</a:t>
                </a:r>
                <a:endParaRPr sz="1200">
                  <a:latin typeface="Consolas"/>
                  <a:ea typeface="Consolas"/>
                  <a:cs typeface="Consolas"/>
                  <a:sym typeface="Consolas"/>
                </a:endParaRPr>
              </a:p>
            </p:txBody>
          </p:sp>
        </p:grpSp>
        <p:grpSp>
          <p:nvGrpSpPr>
            <p:cNvPr id="225" name="Google Shape;225;p31"/>
            <p:cNvGrpSpPr/>
            <p:nvPr/>
          </p:nvGrpSpPr>
          <p:grpSpPr>
            <a:xfrm>
              <a:off x="6920025" y="3416850"/>
              <a:ext cx="1692400" cy="1770750"/>
              <a:chOff x="6375250" y="2971025"/>
              <a:chExt cx="1692400" cy="1770750"/>
            </a:xfrm>
          </p:grpSpPr>
          <p:pic>
            <p:nvPicPr>
              <p:cNvPr id="226" name="Google Shape;226;p31"/>
              <p:cNvPicPr preferRelativeResize="0"/>
              <p:nvPr/>
            </p:nvPicPr>
            <p:blipFill>
              <a:blip r:embed="rId7">
                <a:alphaModFix/>
              </a:blip>
              <a:stretch>
                <a:fillRect/>
              </a:stretch>
            </p:blipFill>
            <p:spPr>
              <a:xfrm>
                <a:off x="6375250" y="3049375"/>
                <a:ext cx="1692400" cy="1692400"/>
              </a:xfrm>
              <a:prstGeom prst="rect">
                <a:avLst/>
              </a:prstGeom>
              <a:noFill/>
              <a:ln>
                <a:noFill/>
              </a:ln>
            </p:spPr>
          </p:pic>
          <p:sp>
            <p:nvSpPr>
              <p:cNvPr id="227" name="Google Shape;227;p31"/>
              <p:cNvSpPr txBox="1"/>
              <p:nvPr/>
            </p:nvSpPr>
            <p:spPr>
              <a:xfrm>
                <a:off x="6516350" y="2971025"/>
                <a:ext cx="1551300" cy="36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Consolas"/>
                    <a:ea typeface="Consolas"/>
                    <a:cs typeface="Consolas"/>
                    <a:sym typeface="Consolas"/>
                  </a:rPr>
                  <a:t>start-my-app.sh</a:t>
                </a:r>
                <a:endParaRPr sz="1200">
                  <a:latin typeface="Consolas"/>
                  <a:ea typeface="Consolas"/>
                  <a:cs typeface="Consolas"/>
                  <a:sym typeface="Consolas"/>
                </a:endParaRPr>
              </a:p>
            </p:txBody>
          </p:sp>
        </p:grpSp>
        <p:sp>
          <p:nvSpPr>
            <p:cNvPr id="228" name="Google Shape;228;p31"/>
            <p:cNvSpPr/>
            <p:nvPr/>
          </p:nvSpPr>
          <p:spPr>
            <a:xfrm>
              <a:off x="2688075" y="2260550"/>
              <a:ext cx="1648500" cy="604200"/>
            </a:xfrm>
            <a:prstGeom prst="uturnArrow">
              <a:avLst>
                <a:gd fmla="val 25000" name="adj1"/>
                <a:gd fmla="val 25000" name="adj2"/>
                <a:gd fmla="val 25000" name="adj3"/>
                <a:gd fmla="val 43750" name="adj4"/>
                <a:gd fmla="val 75000" name="adj5"/>
              </a:avLst>
            </a:prstGeom>
            <a:solidFill>
              <a:srgbClr val="4A86E8"/>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31"/>
            <p:cNvSpPr/>
            <p:nvPr/>
          </p:nvSpPr>
          <p:spPr>
            <a:xfrm flipH="1">
              <a:off x="4569000" y="2260550"/>
              <a:ext cx="1648500" cy="604200"/>
            </a:xfrm>
            <a:prstGeom prst="uturnArrow">
              <a:avLst>
                <a:gd fmla="val 25000" name="adj1"/>
                <a:gd fmla="val 25000" name="adj2"/>
                <a:gd fmla="val 25000" name="adj3"/>
                <a:gd fmla="val 43750" name="adj4"/>
                <a:gd fmla="val 75000" name="adj5"/>
              </a:avLst>
            </a:prstGeom>
            <a:solidFill>
              <a:srgbClr val="4A86E8"/>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31"/>
            <p:cNvSpPr txBox="1"/>
            <p:nvPr/>
          </p:nvSpPr>
          <p:spPr>
            <a:xfrm>
              <a:off x="3883800" y="4599600"/>
              <a:ext cx="1376400" cy="42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My Container </a:t>
              </a:r>
              <a:endParaRPr/>
            </a:p>
          </p:txBody>
        </p:sp>
      </p:gr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0" name="Shape 640"/>
        <p:cNvGrpSpPr/>
        <p:nvPr/>
      </p:nvGrpSpPr>
      <p:grpSpPr>
        <a:xfrm>
          <a:off x="0" y="0"/>
          <a:ext cx="0" cy="0"/>
          <a:chOff x="0" y="0"/>
          <a:chExt cx="0" cy="0"/>
        </a:xfrm>
      </p:grpSpPr>
      <p:sp>
        <p:nvSpPr>
          <p:cNvPr id="641" name="Google Shape;641;p9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Docker Image Layer Caching</a:t>
            </a:r>
            <a:endParaRPr/>
          </a:p>
        </p:txBody>
      </p:sp>
      <p:sp>
        <p:nvSpPr>
          <p:cNvPr id="642" name="Google Shape;642;p9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Docker will cache the layers of an image during an image build.</a:t>
            </a:r>
            <a:endParaRPr/>
          </a:p>
          <a:p>
            <a:pPr indent="-342900" lvl="0" marL="457200" rtl="0" algn="l">
              <a:spcBef>
                <a:spcPts val="0"/>
              </a:spcBef>
              <a:spcAft>
                <a:spcPts val="0"/>
              </a:spcAft>
              <a:buSzPts val="1800"/>
              <a:buChar char="●"/>
            </a:pPr>
            <a:r>
              <a:rPr lang="en"/>
              <a:t>If the directive associated with the layer has not been updated in the Dockerfile, Docker will used a cached copy of the layer to speed up the build process.</a:t>
            </a:r>
            <a:endParaRPr/>
          </a:p>
          <a:p>
            <a:pPr indent="-342900" lvl="0" marL="457200" rtl="0" algn="l">
              <a:spcBef>
                <a:spcPts val="0"/>
              </a:spcBef>
              <a:spcAft>
                <a:spcPts val="0"/>
              </a:spcAft>
              <a:buSzPts val="1800"/>
              <a:buChar char="●"/>
            </a:pPr>
            <a:r>
              <a:rPr lang="en"/>
              <a:t>When a directive associated with a layer is updated, the cache will be invalidated for that layer and every subsequent layer in the image.</a:t>
            </a:r>
            <a:endParaRPr/>
          </a:p>
          <a:p>
            <a:pPr indent="-342900" lvl="0" marL="457200" rtl="0" algn="l">
              <a:spcBef>
                <a:spcPts val="0"/>
              </a:spcBef>
              <a:spcAft>
                <a:spcPts val="0"/>
              </a:spcAft>
              <a:buSzPts val="1800"/>
              <a:buChar char="●"/>
            </a:pPr>
            <a:r>
              <a:rPr lang="en"/>
              <a:t>Can force Docker to rebuild all layers of an image via the </a:t>
            </a:r>
            <a:r>
              <a:rPr lang="en">
                <a:latin typeface="Consolas"/>
                <a:ea typeface="Consolas"/>
                <a:cs typeface="Consolas"/>
                <a:sym typeface="Consolas"/>
              </a:rPr>
              <a:t>--no-cache</a:t>
            </a:r>
            <a:r>
              <a:rPr lang="en"/>
              <a:t> option.</a:t>
            </a:r>
            <a:endParaRPr/>
          </a:p>
          <a:p>
            <a:pPr indent="-342900" lvl="0" marL="457200" rtl="0" algn="l">
              <a:spcBef>
                <a:spcPts val="0"/>
              </a:spcBef>
              <a:spcAft>
                <a:spcPts val="0"/>
              </a:spcAft>
              <a:buSzPts val="1800"/>
              <a:buChar char="●"/>
            </a:pPr>
            <a:r>
              <a:rPr lang="en"/>
              <a:t>Be wary of cached layers for things such as package installations etc. as Docker will not know if a new package installation would retrieve a newer version of a package.</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6" name="Shape 646"/>
        <p:cNvGrpSpPr/>
        <p:nvPr/>
      </p:nvGrpSpPr>
      <p:grpSpPr>
        <a:xfrm>
          <a:off x="0" y="0"/>
          <a:ext cx="0" cy="0"/>
          <a:chOff x="0" y="0"/>
          <a:chExt cx="0" cy="0"/>
        </a:xfrm>
      </p:grpSpPr>
      <p:sp>
        <p:nvSpPr>
          <p:cNvPr id="647" name="Google Shape;647;p9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Why not always build with --squash?</a:t>
            </a:r>
            <a:endParaRPr/>
          </a:p>
        </p:txBody>
      </p:sp>
      <p:sp>
        <p:nvSpPr>
          <p:cNvPr id="648" name="Google Shape;648;p9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Why don’t we always build images with the </a:t>
            </a:r>
            <a:r>
              <a:rPr lang="en">
                <a:latin typeface="Consolas"/>
                <a:ea typeface="Consolas"/>
                <a:cs typeface="Consolas"/>
                <a:sym typeface="Consolas"/>
              </a:rPr>
              <a:t>--squash</a:t>
            </a:r>
            <a:r>
              <a:rPr lang="en"/>
              <a:t> flag since it makes our images smaller?</a:t>
            </a:r>
            <a:endParaRPr/>
          </a:p>
          <a:p>
            <a:pPr indent="0" lvl="0" marL="0" rtl="0" algn="l">
              <a:spcBef>
                <a:spcPts val="1600"/>
              </a:spcBef>
              <a:spcAft>
                <a:spcPts val="0"/>
              </a:spcAft>
              <a:buNone/>
            </a:pPr>
            <a:r>
              <a:t/>
            </a:r>
            <a:endParaRPr/>
          </a:p>
          <a:p>
            <a:pPr indent="-342900" lvl="0" marL="457200" rtl="0" algn="l">
              <a:spcBef>
                <a:spcPts val="1600"/>
              </a:spcBef>
              <a:spcAft>
                <a:spcPts val="0"/>
              </a:spcAft>
              <a:buSzPts val="1800"/>
              <a:buChar char="●"/>
            </a:pPr>
            <a:r>
              <a:rPr lang="en"/>
              <a:t>Similar reason to why we don’t always squash Git commits. It can be useful having the layer history available, especially during development.</a:t>
            </a:r>
            <a:endParaRPr/>
          </a:p>
          <a:p>
            <a:pPr indent="-342900" lvl="0" marL="457200" rtl="0" algn="l">
              <a:spcBef>
                <a:spcPts val="0"/>
              </a:spcBef>
              <a:spcAft>
                <a:spcPts val="0"/>
              </a:spcAft>
              <a:buSzPts val="1800"/>
              <a:buChar char="●"/>
            </a:pPr>
            <a:r>
              <a:rPr lang="en"/>
              <a:t>Can’t take advantage of layer caching if the layers are all squashed.</a:t>
            </a:r>
            <a:endParaRPr/>
          </a:p>
          <a:p>
            <a:pPr indent="-342900" lvl="0" marL="457200" rtl="0" algn="l">
              <a:spcBef>
                <a:spcPts val="0"/>
              </a:spcBef>
              <a:spcAft>
                <a:spcPts val="0"/>
              </a:spcAft>
              <a:buSzPts val="1800"/>
              <a:buChar char="●"/>
            </a:pPr>
            <a:r>
              <a:rPr lang="en"/>
              <a:t>Best Practice: Build normally while developing an image. Push up a squashed image to your image registry once it has been completed.</a:t>
            </a:r>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2" name="Shape 652"/>
        <p:cNvGrpSpPr/>
        <p:nvPr/>
      </p:nvGrpSpPr>
      <p:grpSpPr>
        <a:xfrm>
          <a:off x="0" y="0"/>
          <a:ext cx="0" cy="0"/>
          <a:chOff x="0" y="0"/>
          <a:chExt cx="0" cy="0"/>
        </a:xfrm>
      </p:grpSpPr>
      <p:sp>
        <p:nvSpPr>
          <p:cNvPr id="653" name="Google Shape;653;p9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Docker Image Tagging</a:t>
            </a:r>
            <a:endParaRPr/>
          </a:p>
        </p:txBody>
      </p:sp>
      <p:sp>
        <p:nvSpPr>
          <p:cNvPr id="654" name="Google Shape;654;p96"/>
          <p:cNvSpPr txBox="1"/>
          <p:nvPr>
            <p:ph idx="1" type="body"/>
          </p:nvPr>
        </p:nvSpPr>
        <p:spPr>
          <a:xfrm>
            <a:off x="311700" y="1152475"/>
            <a:ext cx="8520600" cy="21945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When you build an image from a Dockerfile, you should include a descriptive tag.</a:t>
            </a:r>
            <a:endParaRPr/>
          </a:p>
          <a:p>
            <a:pPr indent="-342900" lvl="0" marL="457200" rtl="0" algn="l">
              <a:spcBef>
                <a:spcPts val="0"/>
              </a:spcBef>
              <a:spcAft>
                <a:spcPts val="0"/>
              </a:spcAft>
              <a:buSzPts val="1800"/>
              <a:buChar char="●"/>
            </a:pPr>
            <a:r>
              <a:rPr lang="en"/>
              <a:t>A Docker image tag contains several important pieces of information about the image:</a:t>
            </a:r>
            <a:endParaRPr/>
          </a:p>
          <a:p>
            <a:pPr indent="-317500" lvl="1" marL="914400" rtl="0" algn="l">
              <a:spcBef>
                <a:spcPts val="0"/>
              </a:spcBef>
              <a:spcAft>
                <a:spcPts val="0"/>
              </a:spcAft>
              <a:buSzPts val="1400"/>
              <a:buChar char="○"/>
            </a:pPr>
            <a:r>
              <a:rPr lang="en"/>
              <a:t>(Optional) The Registry where the image is located.</a:t>
            </a:r>
            <a:endParaRPr/>
          </a:p>
          <a:p>
            <a:pPr indent="-317500" lvl="2" marL="1371600" rtl="0" algn="l">
              <a:spcBef>
                <a:spcPts val="0"/>
              </a:spcBef>
              <a:spcAft>
                <a:spcPts val="0"/>
              </a:spcAft>
              <a:buSzPts val="1400"/>
              <a:buChar char="■"/>
            </a:pPr>
            <a:r>
              <a:rPr lang="en"/>
              <a:t>If omitted, Docker will assume the image is available on Dockerhub.</a:t>
            </a:r>
            <a:endParaRPr/>
          </a:p>
          <a:p>
            <a:pPr indent="-317500" lvl="1" marL="914400" rtl="0" algn="l">
              <a:spcBef>
                <a:spcPts val="0"/>
              </a:spcBef>
              <a:spcAft>
                <a:spcPts val="0"/>
              </a:spcAft>
              <a:buSzPts val="1400"/>
              <a:buChar char="○"/>
            </a:pPr>
            <a:r>
              <a:rPr lang="en"/>
              <a:t>The name of the image.</a:t>
            </a:r>
            <a:endParaRPr/>
          </a:p>
          <a:p>
            <a:pPr indent="-317500" lvl="1" marL="914400" rtl="0" algn="l">
              <a:spcBef>
                <a:spcPts val="0"/>
              </a:spcBef>
              <a:spcAft>
                <a:spcPts val="0"/>
              </a:spcAft>
              <a:buSzPts val="1400"/>
              <a:buChar char="○"/>
            </a:pPr>
            <a:r>
              <a:rPr lang="en"/>
              <a:t>The version of the image.</a:t>
            </a:r>
            <a:endParaRPr/>
          </a:p>
          <a:p>
            <a:pPr indent="-342900" lvl="0" marL="457200" rtl="0" algn="l">
              <a:spcBef>
                <a:spcPts val="0"/>
              </a:spcBef>
              <a:spcAft>
                <a:spcPts val="0"/>
              </a:spcAft>
              <a:buSzPts val="1800"/>
              <a:buChar char="●"/>
            </a:pPr>
            <a:r>
              <a:rPr lang="en"/>
              <a:t>Can also tag existing images at any time via </a:t>
            </a:r>
            <a:r>
              <a:rPr lang="en">
                <a:latin typeface="Consolas"/>
                <a:ea typeface="Consolas"/>
                <a:cs typeface="Consolas"/>
                <a:sym typeface="Consolas"/>
              </a:rPr>
              <a:t>docker tag</a:t>
            </a:r>
            <a:endParaRPr>
              <a:latin typeface="Consolas"/>
              <a:ea typeface="Consolas"/>
              <a:cs typeface="Consolas"/>
              <a:sym typeface="Consolas"/>
            </a:endParaRPr>
          </a:p>
          <a:p>
            <a:pPr indent="0" lvl="0" marL="0" rtl="0" algn="l">
              <a:spcBef>
                <a:spcPts val="1600"/>
              </a:spcBef>
              <a:spcAft>
                <a:spcPts val="1600"/>
              </a:spcAft>
              <a:buNone/>
            </a:pPr>
            <a:r>
              <a:t/>
            </a:r>
            <a:endParaRPr/>
          </a:p>
        </p:txBody>
      </p:sp>
      <p:sp>
        <p:nvSpPr>
          <p:cNvPr id="655" name="Google Shape;655;p96"/>
          <p:cNvSpPr/>
          <p:nvPr/>
        </p:nvSpPr>
        <p:spPr>
          <a:xfrm>
            <a:off x="377650" y="4310350"/>
            <a:ext cx="8312100" cy="697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3000"/>
              <a:t>m</a:t>
            </a:r>
            <a:r>
              <a:rPr lang="en" sz="3000"/>
              <a:t>y_docker_registry.com:3000/my_nginx:1.2.3</a:t>
            </a:r>
            <a:endParaRPr sz="3000"/>
          </a:p>
        </p:txBody>
      </p:sp>
      <p:sp>
        <p:nvSpPr>
          <p:cNvPr id="656" name="Google Shape;656;p96"/>
          <p:cNvSpPr/>
          <p:nvPr/>
        </p:nvSpPr>
        <p:spPr>
          <a:xfrm>
            <a:off x="377650" y="4450550"/>
            <a:ext cx="5177100" cy="479100"/>
          </a:xfrm>
          <a:prstGeom prst="rect">
            <a:avLst/>
          </a:prstGeom>
          <a:noFill/>
          <a:ln cap="flat" cmpd="sng" w="2857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96"/>
          <p:cNvSpPr/>
          <p:nvPr/>
        </p:nvSpPr>
        <p:spPr>
          <a:xfrm>
            <a:off x="5647225" y="4450450"/>
            <a:ext cx="1647300" cy="479100"/>
          </a:xfrm>
          <a:prstGeom prst="rect">
            <a:avLst/>
          </a:prstGeom>
          <a:noFill/>
          <a:ln cap="flat" cmpd="sng" w="28575">
            <a:solidFill>
              <a:srgbClr val="93C47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3C47D"/>
              </a:solidFill>
            </a:endParaRPr>
          </a:p>
        </p:txBody>
      </p:sp>
      <p:sp>
        <p:nvSpPr>
          <p:cNvPr id="658" name="Google Shape;658;p96"/>
          <p:cNvSpPr/>
          <p:nvPr/>
        </p:nvSpPr>
        <p:spPr>
          <a:xfrm>
            <a:off x="7387000" y="4450450"/>
            <a:ext cx="881100" cy="479100"/>
          </a:xfrm>
          <a:prstGeom prst="rect">
            <a:avLst/>
          </a:prstGeom>
          <a:noFill/>
          <a:ln cap="flat" cmpd="sng" w="2857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96"/>
          <p:cNvSpPr txBox="1"/>
          <p:nvPr/>
        </p:nvSpPr>
        <p:spPr>
          <a:xfrm>
            <a:off x="1948125" y="4032850"/>
            <a:ext cx="1715700" cy="27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980000"/>
                </a:solidFill>
              </a:rPr>
              <a:t>Registry URL</a:t>
            </a:r>
            <a:endParaRPr sz="1800">
              <a:solidFill>
                <a:srgbClr val="980000"/>
              </a:solidFill>
            </a:endParaRPr>
          </a:p>
        </p:txBody>
      </p:sp>
      <p:sp>
        <p:nvSpPr>
          <p:cNvPr id="660" name="Google Shape;660;p96"/>
          <p:cNvSpPr txBox="1"/>
          <p:nvPr/>
        </p:nvSpPr>
        <p:spPr>
          <a:xfrm>
            <a:off x="5983325" y="3739725"/>
            <a:ext cx="881100" cy="697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93C47D"/>
                </a:solidFill>
              </a:rPr>
              <a:t>Image </a:t>
            </a:r>
            <a:endParaRPr sz="1800">
              <a:solidFill>
                <a:srgbClr val="93C47D"/>
              </a:solidFill>
            </a:endParaRPr>
          </a:p>
          <a:p>
            <a:pPr indent="0" lvl="0" marL="0" rtl="0" algn="ctr">
              <a:spcBef>
                <a:spcPts val="0"/>
              </a:spcBef>
              <a:spcAft>
                <a:spcPts val="0"/>
              </a:spcAft>
              <a:buNone/>
            </a:pPr>
            <a:r>
              <a:rPr lang="en" sz="1800">
                <a:solidFill>
                  <a:srgbClr val="93C47D"/>
                </a:solidFill>
              </a:rPr>
              <a:t>Name</a:t>
            </a:r>
            <a:endParaRPr sz="1800">
              <a:solidFill>
                <a:srgbClr val="93C47D"/>
              </a:solidFill>
            </a:endParaRPr>
          </a:p>
        </p:txBody>
      </p:sp>
      <p:sp>
        <p:nvSpPr>
          <p:cNvPr id="661" name="Google Shape;661;p96"/>
          <p:cNvSpPr txBox="1"/>
          <p:nvPr/>
        </p:nvSpPr>
        <p:spPr>
          <a:xfrm>
            <a:off x="7256650" y="3802125"/>
            <a:ext cx="11418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0000FF"/>
                </a:solidFill>
              </a:rPr>
              <a:t>Image </a:t>
            </a:r>
            <a:endParaRPr sz="1800">
              <a:solidFill>
                <a:srgbClr val="0000FF"/>
              </a:solidFill>
            </a:endParaRPr>
          </a:p>
          <a:p>
            <a:pPr indent="0" lvl="0" marL="0" rtl="0" algn="ctr">
              <a:spcBef>
                <a:spcPts val="0"/>
              </a:spcBef>
              <a:spcAft>
                <a:spcPts val="0"/>
              </a:spcAft>
              <a:buNone/>
            </a:pPr>
            <a:r>
              <a:rPr lang="en" sz="1800">
                <a:solidFill>
                  <a:srgbClr val="0000FF"/>
                </a:solidFill>
              </a:rPr>
              <a:t>Versio</a:t>
            </a:r>
            <a:r>
              <a:rPr lang="en" sz="1800">
                <a:solidFill>
                  <a:srgbClr val="0000FF"/>
                </a:solidFill>
              </a:rPr>
              <a:t>n</a:t>
            </a:r>
            <a:endParaRPr sz="1800">
              <a:solidFill>
                <a:srgbClr val="0000FF"/>
              </a:solidFill>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5" name="Shape 665"/>
        <p:cNvGrpSpPr/>
        <p:nvPr/>
      </p:nvGrpSpPr>
      <p:grpSpPr>
        <a:xfrm>
          <a:off x="0" y="0"/>
          <a:ext cx="0" cy="0"/>
          <a:chOff x="0" y="0"/>
          <a:chExt cx="0" cy="0"/>
        </a:xfrm>
      </p:grpSpPr>
      <p:sp>
        <p:nvSpPr>
          <p:cNvPr id="666" name="Google Shape;666;p9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Using the Docker CLI</a:t>
            </a:r>
            <a:endParaRPr/>
          </a:p>
        </p:txBody>
      </p:sp>
      <p:sp>
        <p:nvSpPr>
          <p:cNvPr id="667" name="Google Shape;667;p9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Once a Dockerfile has been completed, it can then be built into an image and used to create containers via the Docker CLI.</a:t>
            </a:r>
            <a:endParaRPr/>
          </a:p>
          <a:p>
            <a:pPr indent="-342900" lvl="0" marL="457200" rtl="0" algn="l">
              <a:spcBef>
                <a:spcPts val="0"/>
              </a:spcBef>
              <a:spcAft>
                <a:spcPts val="0"/>
              </a:spcAft>
              <a:buSzPts val="1800"/>
              <a:buChar char="●"/>
            </a:pPr>
            <a:r>
              <a:rPr lang="en"/>
              <a:t>The Docker CLI is essentially a REST client that interacts with the Docker </a:t>
            </a:r>
            <a:r>
              <a:rPr lang="en"/>
              <a:t>daemon</a:t>
            </a:r>
            <a:r>
              <a:rPr lang="en"/>
              <a:t> RESTful API.</a:t>
            </a:r>
            <a:endParaRPr/>
          </a:p>
          <a:p>
            <a:pPr indent="-342900" lvl="0" marL="457200" rtl="0" algn="l">
              <a:spcBef>
                <a:spcPts val="0"/>
              </a:spcBef>
              <a:spcAft>
                <a:spcPts val="0"/>
              </a:spcAft>
              <a:buSzPts val="1800"/>
              <a:buChar char="●"/>
            </a:pPr>
            <a:r>
              <a:rPr lang="en"/>
              <a:t>The Docker CLI provides a simple interface for building and running containers, inspecting containers and interacting with the Docker </a:t>
            </a:r>
            <a:r>
              <a:rPr lang="en"/>
              <a:t>daemon</a:t>
            </a:r>
            <a:r>
              <a:rPr lang="en"/>
              <a:t> in a variety of ways.</a:t>
            </a:r>
            <a:endParaRPr/>
          </a:p>
          <a:p>
            <a:pPr indent="-342900" lvl="0" marL="457200" rtl="0" algn="l">
              <a:spcBef>
                <a:spcPts val="0"/>
              </a:spcBef>
              <a:spcAft>
                <a:spcPts val="0"/>
              </a:spcAft>
              <a:buSzPts val="1800"/>
              <a:buChar char="●"/>
            </a:pPr>
            <a:r>
              <a:rPr lang="en"/>
              <a:t>Let’s take a look at several of the more common Docker CLI commands.</a:t>
            </a:r>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1" name="Shape 671"/>
        <p:cNvGrpSpPr/>
        <p:nvPr/>
      </p:nvGrpSpPr>
      <p:grpSpPr>
        <a:xfrm>
          <a:off x="0" y="0"/>
          <a:ext cx="0" cy="0"/>
          <a:chOff x="0" y="0"/>
          <a:chExt cx="0" cy="0"/>
        </a:xfrm>
      </p:grpSpPr>
      <p:sp>
        <p:nvSpPr>
          <p:cNvPr id="672" name="Google Shape;672;p9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Common Docker Commands</a:t>
            </a:r>
            <a:endParaRPr/>
          </a:p>
        </p:txBody>
      </p:sp>
      <p:sp>
        <p:nvSpPr>
          <p:cNvPr id="673" name="Google Shape;673;p9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Consolas"/>
              <a:buChar char="●"/>
            </a:pPr>
            <a:r>
              <a:rPr lang="en">
                <a:latin typeface="Consolas"/>
                <a:ea typeface="Consolas"/>
                <a:cs typeface="Consolas"/>
                <a:sym typeface="Consolas"/>
              </a:rPr>
              <a:t>docker run</a:t>
            </a:r>
            <a:endParaRPr>
              <a:latin typeface="Consolas"/>
              <a:ea typeface="Consolas"/>
              <a:cs typeface="Consolas"/>
              <a:sym typeface="Consolas"/>
            </a:endParaRPr>
          </a:p>
          <a:p>
            <a:pPr indent="-317500" lvl="1" marL="914400" rtl="0" algn="l">
              <a:spcBef>
                <a:spcPts val="0"/>
              </a:spcBef>
              <a:spcAft>
                <a:spcPts val="0"/>
              </a:spcAft>
              <a:buSzPts val="1400"/>
              <a:buChar char="○"/>
            </a:pPr>
            <a:r>
              <a:rPr lang="en"/>
              <a:t>Creates and starts a Docker container based on a given container Image</a:t>
            </a:r>
            <a:endParaRPr/>
          </a:p>
          <a:p>
            <a:pPr indent="0" lvl="0" marL="0" rtl="0" algn="l">
              <a:spcBef>
                <a:spcPts val="1600"/>
              </a:spcBef>
              <a:spcAft>
                <a:spcPts val="0"/>
              </a:spcAft>
              <a:buNone/>
            </a:pPr>
            <a:r>
              <a:t/>
            </a:r>
            <a:endParaRPr/>
          </a:p>
          <a:p>
            <a:pPr indent="-342900" lvl="0" marL="457200" rtl="0" algn="l">
              <a:spcBef>
                <a:spcPts val="1600"/>
              </a:spcBef>
              <a:spcAft>
                <a:spcPts val="0"/>
              </a:spcAft>
              <a:buSzPts val="1800"/>
              <a:buFont typeface="Consolas"/>
              <a:buChar char="●"/>
            </a:pPr>
            <a:r>
              <a:rPr lang="en">
                <a:latin typeface="Consolas"/>
                <a:ea typeface="Consolas"/>
                <a:cs typeface="Consolas"/>
                <a:sym typeface="Consolas"/>
              </a:rPr>
              <a:t>docker ps</a:t>
            </a:r>
            <a:endParaRPr>
              <a:latin typeface="Consolas"/>
              <a:ea typeface="Consolas"/>
              <a:cs typeface="Consolas"/>
              <a:sym typeface="Consolas"/>
            </a:endParaRPr>
          </a:p>
          <a:p>
            <a:pPr indent="-317500" lvl="1" marL="914400" rtl="0" algn="l">
              <a:spcBef>
                <a:spcPts val="0"/>
              </a:spcBef>
              <a:spcAft>
                <a:spcPts val="0"/>
              </a:spcAft>
              <a:buSzPts val="1400"/>
              <a:buChar char="○"/>
            </a:pPr>
            <a:r>
              <a:rPr lang="en"/>
              <a:t>Lists running and stopped/exited Docker containers.</a:t>
            </a:r>
            <a:endParaRPr/>
          </a:p>
        </p:txBody>
      </p:sp>
      <p:sp>
        <p:nvSpPr>
          <p:cNvPr id="674" name="Google Shape;674;p98"/>
          <p:cNvSpPr/>
          <p:nvPr/>
        </p:nvSpPr>
        <p:spPr>
          <a:xfrm>
            <a:off x="790050" y="1868150"/>
            <a:ext cx="5345100" cy="572700"/>
          </a:xfrm>
          <a:prstGeom prst="snip1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Consolas"/>
                <a:ea typeface="Consolas"/>
                <a:cs typeface="Consolas"/>
                <a:sym typeface="Consolas"/>
              </a:rPr>
              <a:t>$ docker run my-image:latest</a:t>
            </a:r>
            <a:endParaRPr>
              <a:latin typeface="Consolas"/>
              <a:ea typeface="Consolas"/>
              <a:cs typeface="Consolas"/>
              <a:sym typeface="Consolas"/>
            </a:endParaRPr>
          </a:p>
        </p:txBody>
      </p:sp>
      <p:sp>
        <p:nvSpPr>
          <p:cNvPr id="675" name="Google Shape;675;p98"/>
          <p:cNvSpPr/>
          <p:nvPr/>
        </p:nvSpPr>
        <p:spPr>
          <a:xfrm>
            <a:off x="790050" y="3260125"/>
            <a:ext cx="5345100" cy="1149600"/>
          </a:xfrm>
          <a:prstGeom prst="snip1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Consolas"/>
                <a:ea typeface="Consolas"/>
                <a:cs typeface="Consolas"/>
                <a:sym typeface="Consolas"/>
              </a:rPr>
              <a:t># List only running containers.</a:t>
            </a:r>
            <a:endParaRPr>
              <a:latin typeface="Consolas"/>
              <a:ea typeface="Consolas"/>
              <a:cs typeface="Consolas"/>
              <a:sym typeface="Consolas"/>
            </a:endParaRPr>
          </a:p>
          <a:p>
            <a:pPr indent="0" lvl="0" marL="0" rtl="0" algn="l">
              <a:spcBef>
                <a:spcPts val="0"/>
              </a:spcBef>
              <a:spcAft>
                <a:spcPts val="0"/>
              </a:spcAft>
              <a:buNone/>
            </a:pPr>
            <a:r>
              <a:rPr lang="en">
                <a:latin typeface="Consolas"/>
                <a:ea typeface="Consolas"/>
                <a:cs typeface="Consolas"/>
                <a:sym typeface="Consolas"/>
              </a:rPr>
              <a:t>$ docker ps</a:t>
            </a:r>
            <a:endParaRPr>
              <a:latin typeface="Consolas"/>
              <a:ea typeface="Consolas"/>
              <a:cs typeface="Consolas"/>
              <a:sym typeface="Consolas"/>
            </a:endParaRPr>
          </a:p>
          <a:p>
            <a:pPr indent="0" lvl="0" marL="0" rtl="0" algn="l">
              <a:spcBef>
                <a:spcPts val="0"/>
              </a:spcBef>
              <a:spcAft>
                <a:spcPts val="0"/>
              </a:spcAft>
              <a:buNone/>
            </a:pPr>
            <a:r>
              <a:t/>
            </a:r>
            <a:endParaRPr>
              <a:latin typeface="Consolas"/>
              <a:ea typeface="Consolas"/>
              <a:cs typeface="Consolas"/>
              <a:sym typeface="Consolas"/>
            </a:endParaRPr>
          </a:p>
          <a:p>
            <a:pPr indent="0" lvl="0" marL="0" rtl="0" algn="l">
              <a:spcBef>
                <a:spcPts val="0"/>
              </a:spcBef>
              <a:spcAft>
                <a:spcPts val="0"/>
              </a:spcAft>
              <a:buNone/>
            </a:pPr>
            <a:r>
              <a:rPr lang="en">
                <a:latin typeface="Consolas"/>
                <a:ea typeface="Consolas"/>
                <a:cs typeface="Consolas"/>
                <a:sym typeface="Consolas"/>
              </a:rPr>
              <a:t># List running and stopped containers.</a:t>
            </a:r>
            <a:endParaRPr>
              <a:latin typeface="Consolas"/>
              <a:ea typeface="Consolas"/>
              <a:cs typeface="Consolas"/>
              <a:sym typeface="Consolas"/>
            </a:endParaRPr>
          </a:p>
          <a:p>
            <a:pPr indent="0" lvl="0" marL="0" rtl="0" algn="l">
              <a:spcBef>
                <a:spcPts val="0"/>
              </a:spcBef>
              <a:spcAft>
                <a:spcPts val="0"/>
              </a:spcAft>
              <a:buNone/>
            </a:pPr>
            <a:r>
              <a:rPr lang="en">
                <a:latin typeface="Consolas"/>
                <a:ea typeface="Consolas"/>
                <a:cs typeface="Consolas"/>
                <a:sym typeface="Consolas"/>
              </a:rPr>
              <a:t>$ docker ps -a</a:t>
            </a:r>
            <a:endParaRPr>
              <a:latin typeface="Consolas"/>
              <a:ea typeface="Consolas"/>
              <a:cs typeface="Consolas"/>
              <a:sym typeface="Consolas"/>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9" name="Shape 679"/>
        <p:cNvGrpSpPr/>
        <p:nvPr/>
      </p:nvGrpSpPr>
      <p:grpSpPr>
        <a:xfrm>
          <a:off x="0" y="0"/>
          <a:ext cx="0" cy="0"/>
          <a:chOff x="0" y="0"/>
          <a:chExt cx="0" cy="0"/>
        </a:xfrm>
      </p:grpSpPr>
      <p:sp>
        <p:nvSpPr>
          <p:cNvPr id="680" name="Google Shape;680;p9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Common Docker Commands Cont.</a:t>
            </a:r>
            <a:endParaRPr/>
          </a:p>
        </p:txBody>
      </p:sp>
      <p:sp>
        <p:nvSpPr>
          <p:cNvPr id="681" name="Google Shape;681;p9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Consolas"/>
              <a:buChar char="●"/>
            </a:pPr>
            <a:r>
              <a:rPr lang="en">
                <a:latin typeface="Consolas"/>
                <a:ea typeface="Consolas"/>
                <a:cs typeface="Consolas"/>
                <a:sym typeface="Consolas"/>
              </a:rPr>
              <a:t>docker pull</a:t>
            </a:r>
            <a:endParaRPr>
              <a:latin typeface="Consolas"/>
              <a:ea typeface="Consolas"/>
              <a:cs typeface="Consolas"/>
              <a:sym typeface="Consolas"/>
            </a:endParaRPr>
          </a:p>
          <a:p>
            <a:pPr indent="-317500" lvl="1" marL="914400" rtl="0" algn="l">
              <a:spcBef>
                <a:spcPts val="0"/>
              </a:spcBef>
              <a:spcAft>
                <a:spcPts val="0"/>
              </a:spcAft>
              <a:buSzPts val="1400"/>
              <a:buChar char="○"/>
            </a:pPr>
            <a:r>
              <a:rPr lang="en"/>
              <a:t>Pulls a Docker image from a image repository (usually Dockerhub)</a:t>
            </a:r>
            <a:endParaRPr/>
          </a:p>
          <a:p>
            <a:pPr indent="0" lvl="0" marL="0" rtl="0" algn="l">
              <a:spcBef>
                <a:spcPts val="1600"/>
              </a:spcBef>
              <a:spcAft>
                <a:spcPts val="0"/>
              </a:spcAft>
              <a:buNone/>
            </a:pPr>
            <a:r>
              <a:t/>
            </a:r>
            <a:endParaRPr/>
          </a:p>
          <a:p>
            <a:pPr indent="0" lvl="0" marL="457200" rtl="0" algn="l">
              <a:spcBef>
                <a:spcPts val="1600"/>
              </a:spcBef>
              <a:spcAft>
                <a:spcPts val="0"/>
              </a:spcAft>
              <a:buNone/>
            </a:pPr>
            <a:r>
              <a:t/>
            </a:r>
            <a:endParaRPr/>
          </a:p>
          <a:p>
            <a:pPr indent="-342900" lvl="0" marL="457200" rtl="0" algn="l">
              <a:spcBef>
                <a:spcPts val="1600"/>
              </a:spcBef>
              <a:spcAft>
                <a:spcPts val="0"/>
              </a:spcAft>
              <a:buSzPts val="1800"/>
              <a:buFont typeface="Consolas"/>
              <a:buChar char="●"/>
            </a:pPr>
            <a:r>
              <a:rPr lang="en">
                <a:latin typeface="Consolas"/>
                <a:ea typeface="Consolas"/>
                <a:cs typeface="Consolas"/>
                <a:sym typeface="Consolas"/>
              </a:rPr>
              <a:t>docker build</a:t>
            </a:r>
            <a:endParaRPr>
              <a:latin typeface="Consolas"/>
              <a:ea typeface="Consolas"/>
              <a:cs typeface="Consolas"/>
              <a:sym typeface="Consolas"/>
            </a:endParaRPr>
          </a:p>
          <a:p>
            <a:pPr indent="-317500" lvl="1" marL="914400" rtl="0" algn="l">
              <a:spcBef>
                <a:spcPts val="0"/>
              </a:spcBef>
              <a:spcAft>
                <a:spcPts val="0"/>
              </a:spcAft>
              <a:buSzPts val="1400"/>
              <a:buChar char="○"/>
            </a:pPr>
            <a:r>
              <a:rPr lang="en"/>
              <a:t>Builds a Docker image from a Dockerfile</a:t>
            </a:r>
            <a:endParaRPr/>
          </a:p>
          <a:p>
            <a:pPr indent="0" lvl="0" marL="0" rtl="0" algn="l">
              <a:spcBef>
                <a:spcPts val="1600"/>
              </a:spcBef>
              <a:spcAft>
                <a:spcPts val="1600"/>
              </a:spcAft>
              <a:buNone/>
            </a:pPr>
            <a:r>
              <a:t/>
            </a:r>
            <a:endParaRPr/>
          </a:p>
        </p:txBody>
      </p:sp>
      <p:sp>
        <p:nvSpPr>
          <p:cNvPr id="682" name="Google Shape;682;p99"/>
          <p:cNvSpPr/>
          <p:nvPr/>
        </p:nvSpPr>
        <p:spPr>
          <a:xfrm>
            <a:off x="790050" y="1785750"/>
            <a:ext cx="5345100" cy="1170000"/>
          </a:xfrm>
          <a:prstGeom prst="snip1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Consolas"/>
                <a:ea typeface="Consolas"/>
                <a:cs typeface="Consolas"/>
                <a:sym typeface="Consolas"/>
              </a:rPr>
              <a:t># Pull an nginx image from Dockerhub</a:t>
            </a:r>
            <a:endParaRPr>
              <a:latin typeface="Consolas"/>
              <a:ea typeface="Consolas"/>
              <a:cs typeface="Consolas"/>
              <a:sym typeface="Consolas"/>
            </a:endParaRPr>
          </a:p>
          <a:p>
            <a:pPr indent="0" lvl="0" marL="0" rtl="0" algn="l">
              <a:spcBef>
                <a:spcPts val="0"/>
              </a:spcBef>
              <a:spcAft>
                <a:spcPts val="0"/>
              </a:spcAft>
              <a:buNone/>
            </a:pPr>
            <a:r>
              <a:rPr lang="en">
                <a:latin typeface="Consolas"/>
                <a:ea typeface="Consolas"/>
                <a:cs typeface="Consolas"/>
                <a:sym typeface="Consolas"/>
              </a:rPr>
              <a:t>$ docker pull nginx:latest</a:t>
            </a:r>
            <a:endParaRPr>
              <a:latin typeface="Consolas"/>
              <a:ea typeface="Consolas"/>
              <a:cs typeface="Consolas"/>
              <a:sym typeface="Consolas"/>
            </a:endParaRPr>
          </a:p>
          <a:p>
            <a:pPr indent="0" lvl="0" marL="0" rtl="0" algn="l">
              <a:spcBef>
                <a:spcPts val="0"/>
              </a:spcBef>
              <a:spcAft>
                <a:spcPts val="0"/>
              </a:spcAft>
              <a:buNone/>
            </a:pPr>
            <a:r>
              <a:t/>
            </a:r>
            <a:endParaRPr>
              <a:latin typeface="Consolas"/>
              <a:ea typeface="Consolas"/>
              <a:cs typeface="Consolas"/>
              <a:sym typeface="Consolas"/>
            </a:endParaRPr>
          </a:p>
          <a:p>
            <a:pPr indent="0" lvl="0" marL="0" rtl="0" algn="l">
              <a:spcBef>
                <a:spcPts val="0"/>
              </a:spcBef>
              <a:spcAft>
                <a:spcPts val="0"/>
              </a:spcAft>
              <a:buNone/>
            </a:pPr>
            <a:r>
              <a:rPr lang="en">
                <a:latin typeface="Consolas"/>
                <a:ea typeface="Consolas"/>
                <a:cs typeface="Consolas"/>
                <a:sym typeface="Consolas"/>
              </a:rPr>
              <a:t># Pull my-image:1.2.3 from my-registry</a:t>
            </a:r>
            <a:endParaRPr>
              <a:latin typeface="Consolas"/>
              <a:ea typeface="Consolas"/>
              <a:cs typeface="Consolas"/>
              <a:sym typeface="Consolas"/>
            </a:endParaRPr>
          </a:p>
          <a:p>
            <a:pPr indent="0" lvl="0" marL="0" rtl="0" algn="l">
              <a:spcBef>
                <a:spcPts val="0"/>
              </a:spcBef>
              <a:spcAft>
                <a:spcPts val="0"/>
              </a:spcAft>
              <a:buNone/>
            </a:pPr>
            <a:r>
              <a:rPr lang="en">
                <a:latin typeface="Consolas"/>
                <a:ea typeface="Consolas"/>
                <a:cs typeface="Consolas"/>
                <a:sym typeface="Consolas"/>
              </a:rPr>
              <a:t>$ docker pull my-registry:3000/my-image:1.2.3.</a:t>
            </a:r>
            <a:endParaRPr>
              <a:latin typeface="Consolas"/>
              <a:ea typeface="Consolas"/>
              <a:cs typeface="Consolas"/>
              <a:sym typeface="Consolas"/>
            </a:endParaRPr>
          </a:p>
        </p:txBody>
      </p:sp>
      <p:sp>
        <p:nvSpPr>
          <p:cNvPr id="683" name="Google Shape;683;p99"/>
          <p:cNvSpPr/>
          <p:nvPr/>
        </p:nvSpPr>
        <p:spPr>
          <a:xfrm>
            <a:off x="790050" y="3635825"/>
            <a:ext cx="7875000" cy="1170000"/>
          </a:xfrm>
          <a:prstGeom prst="snip1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Consolas"/>
                <a:ea typeface="Consolas"/>
                <a:cs typeface="Consolas"/>
                <a:sym typeface="Consolas"/>
              </a:rPr>
              <a:t># Build an image, my-image:latest, from a file called Dockerfile in /my-path</a:t>
            </a:r>
            <a:endParaRPr>
              <a:latin typeface="Consolas"/>
              <a:ea typeface="Consolas"/>
              <a:cs typeface="Consolas"/>
              <a:sym typeface="Consolas"/>
            </a:endParaRPr>
          </a:p>
          <a:p>
            <a:pPr indent="0" lvl="0" marL="0" rtl="0" algn="l">
              <a:spcBef>
                <a:spcPts val="0"/>
              </a:spcBef>
              <a:spcAft>
                <a:spcPts val="0"/>
              </a:spcAft>
              <a:buNone/>
            </a:pPr>
            <a:r>
              <a:rPr lang="en">
                <a:latin typeface="Consolas"/>
                <a:ea typeface="Consolas"/>
                <a:cs typeface="Consolas"/>
                <a:sym typeface="Consolas"/>
              </a:rPr>
              <a:t>$ docker build -t my-image:latest /my-path</a:t>
            </a:r>
            <a:endParaRPr>
              <a:latin typeface="Consolas"/>
              <a:ea typeface="Consolas"/>
              <a:cs typeface="Consolas"/>
              <a:sym typeface="Consolas"/>
            </a:endParaRPr>
          </a:p>
          <a:p>
            <a:pPr indent="0" lvl="0" marL="0" rtl="0" algn="l">
              <a:spcBef>
                <a:spcPts val="0"/>
              </a:spcBef>
              <a:spcAft>
                <a:spcPts val="0"/>
              </a:spcAft>
              <a:buNone/>
            </a:pPr>
            <a:r>
              <a:t/>
            </a:r>
            <a:endParaRPr>
              <a:latin typeface="Consolas"/>
              <a:ea typeface="Consolas"/>
              <a:cs typeface="Consolas"/>
              <a:sym typeface="Consolas"/>
            </a:endParaRPr>
          </a:p>
          <a:p>
            <a:pPr indent="0" lvl="0" marL="0" rtl="0" algn="l">
              <a:spcBef>
                <a:spcPts val="0"/>
              </a:spcBef>
              <a:spcAft>
                <a:spcPts val="0"/>
              </a:spcAft>
              <a:buNone/>
            </a:pPr>
            <a:r>
              <a:rPr lang="en">
                <a:latin typeface="Consolas"/>
                <a:ea typeface="Consolas"/>
                <a:cs typeface="Consolas"/>
                <a:sym typeface="Consolas"/>
              </a:rPr>
              <a:t># Build an image from a Dockerfile not literally called Dockerfile</a:t>
            </a:r>
            <a:endParaRPr>
              <a:latin typeface="Consolas"/>
              <a:ea typeface="Consolas"/>
              <a:cs typeface="Consolas"/>
              <a:sym typeface="Consolas"/>
            </a:endParaRPr>
          </a:p>
          <a:p>
            <a:pPr indent="0" lvl="0" marL="0" rtl="0" algn="l">
              <a:spcBef>
                <a:spcPts val="0"/>
              </a:spcBef>
              <a:spcAft>
                <a:spcPts val="0"/>
              </a:spcAft>
              <a:buNone/>
            </a:pPr>
            <a:r>
              <a:rPr lang="en">
                <a:latin typeface="Consolas"/>
                <a:ea typeface="Consolas"/>
                <a:cs typeface="Consolas"/>
                <a:sym typeface="Consolas"/>
              </a:rPr>
              <a:t>$ docker build -t my-image:latest -f /my-path/My-Dockerfile /my-path</a:t>
            </a:r>
            <a:endParaRPr>
              <a:latin typeface="Consolas"/>
              <a:ea typeface="Consolas"/>
              <a:cs typeface="Consolas"/>
              <a:sym typeface="Consolas"/>
            </a:endParaRPr>
          </a:p>
          <a:p>
            <a:pPr indent="0" lvl="0" marL="0" rtl="0" algn="l">
              <a:spcBef>
                <a:spcPts val="0"/>
              </a:spcBef>
              <a:spcAft>
                <a:spcPts val="0"/>
              </a:spcAft>
              <a:buNone/>
            </a:pPr>
            <a:r>
              <a:t/>
            </a:r>
            <a:endParaRPr>
              <a:latin typeface="Consolas"/>
              <a:ea typeface="Consolas"/>
              <a:cs typeface="Consolas"/>
              <a:sym typeface="Consolas"/>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7" name="Shape 687"/>
        <p:cNvGrpSpPr/>
        <p:nvPr/>
      </p:nvGrpSpPr>
      <p:grpSpPr>
        <a:xfrm>
          <a:off x="0" y="0"/>
          <a:ext cx="0" cy="0"/>
          <a:chOff x="0" y="0"/>
          <a:chExt cx="0" cy="0"/>
        </a:xfrm>
      </p:grpSpPr>
      <p:sp>
        <p:nvSpPr>
          <p:cNvPr id="688" name="Google Shape;688;p10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Common Docker Commands Cont.</a:t>
            </a:r>
            <a:endParaRPr/>
          </a:p>
        </p:txBody>
      </p:sp>
      <p:sp>
        <p:nvSpPr>
          <p:cNvPr id="689" name="Google Shape;689;p10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Consolas"/>
              <a:buChar char="●"/>
            </a:pPr>
            <a:r>
              <a:rPr lang="en">
                <a:latin typeface="Consolas"/>
                <a:ea typeface="Consolas"/>
                <a:cs typeface="Consolas"/>
                <a:sym typeface="Consolas"/>
              </a:rPr>
              <a:t>docker tag</a:t>
            </a:r>
            <a:endParaRPr>
              <a:latin typeface="Consolas"/>
              <a:ea typeface="Consolas"/>
              <a:cs typeface="Consolas"/>
              <a:sym typeface="Consolas"/>
            </a:endParaRPr>
          </a:p>
          <a:p>
            <a:pPr indent="-317500" lvl="1" marL="914400" rtl="0" algn="l">
              <a:spcBef>
                <a:spcPts val="0"/>
              </a:spcBef>
              <a:spcAft>
                <a:spcPts val="0"/>
              </a:spcAft>
              <a:buSzPts val="1400"/>
              <a:buChar char="○"/>
            </a:pPr>
            <a:r>
              <a:rPr lang="en"/>
              <a:t>Creates a new image tag that refers to an existing image.</a:t>
            </a:r>
            <a:endParaRPr/>
          </a:p>
          <a:p>
            <a:pPr indent="-317500" lvl="1" marL="914400" rtl="0" algn="l">
              <a:spcBef>
                <a:spcPts val="0"/>
              </a:spcBef>
              <a:spcAft>
                <a:spcPts val="0"/>
              </a:spcAft>
              <a:buSzPts val="1400"/>
              <a:buChar char="○"/>
            </a:pPr>
            <a:r>
              <a:rPr lang="en"/>
              <a:t>Tags are used to determine the registry associated with a given image.</a:t>
            </a:r>
            <a:endParaRPr/>
          </a:p>
          <a:p>
            <a:pPr indent="0" lvl="0" marL="0" rtl="0" algn="l">
              <a:spcBef>
                <a:spcPts val="1600"/>
              </a:spcBef>
              <a:spcAft>
                <a:spcPts val="0"/>
              </a:spcAft>
              <a:buNone/>
            </a:pPr>
            <a:r>
              <a:t/>
            </a:r>
            <a:endParaRPr/>
          </a:p>
          <a:p>
            <a:pPr indent="0" lvl="0" marL="457200" rtl="0" algn="l">
              <a:spcBef>
                <a:spcPts val="1600"/>
              </a:spcBef>
              <a:spcAft>
                <a:spcPts val="0"/>
              </a:spcAft>
              <a:buNone/>
            </a:pPr>
            <a:r>
              <a:t/>
            </a:r>
            <a:endParaRPr/>
          </a:p>
          <a:p>
            <a:pPr indent="-342900" lvl="0" marL="457200" rtl="0" algn="l">
              <a:spcBef>
                <a:spcPts val="1600"/>
              </a:spcBef>
              <a:spcAft>
                <a:spcPts val="0"/>
              </a:spcAft>
              <a:buSzPts val="1800"/>
              <a:buFont typeface="Consolas"/>
              <a:buChar char="●"/>
            </a:pPr>
            <a:r>
              <a:rPr lang="en">
                <a:latin typeface="Consolas"/>
                <a:ea typeface="Consolas"/>
                <a:cs typeface="Consolas"/>
                <a:sym typeface="Consolas"/>
              </a:rPr>
              <a:t>docker push</a:t>
            </a:r>
            <a:endParaRPr>
              <a:latin typeface="Consolas"/>
              <a:ea typeface="Consolas"/>
              <a:cs typeface="Consolas"/>
              <a:sym typeface="Consolas"/>
            </a:endParaRPr>
          </a:p>
          <a:p>
            <a:pPr indent="-317500" lvl="1" marL="914400" rtl="0" algn="l">
              <a:spcBef>
                <a:spcPts val="0"/>
              </a:spcBef>
              <a:spcAft>
                <a:spcPts val="0"/>
              </a:spcAft>
              <a:buSzPts val="1400"/>
              <a:buChar char="○"/>
            </a:pPr>
            <a:r>
              <a:rPr lang="en"/>
              <a:t>Pushes a Docker image to a Docker image registry.</a:t>
            </a:r>
            <a:endParaRPr/>
          </a:p>
          <a:p>
            <a:pPr indent="0" lvl="0" marL="0" rtl="0" algn="l">
              <a:spcBef>
                <a:spcPts val="1600"/>
              </a:spcBef>
              <a:spcAft>
                <a:spcPts val="1600"/>
              </a:spcAft>
              <a:buNone/>
            </a:pPr>
            <a:r>
              <a:t/>
            </a:r>
            <a:endParaRPr/>
          </a:p>
        </p:txBody>
      </p:sp>
      <p:sp>
        <p:nvSpPr>
          <p:cNvPr id="690" name="Google Shape;690;p100"/>
          <p:cNvSpPr/>
          <p:nvPr/>
        </p:nvSpPr>
        <p:spPr>
          <a:xfrm>
            <a:off x="790050" y="2064775"/>
            <a:ext cx="7992600" cy="1170000"/>
          </a:xfrm>
          <a:prstGeom prst="snip1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Consolas"/>
                <a:ea typeface="Consolas"/>
                <a:cs typeface="Consolas"/>
                <a:sym typeface="Consolas"/>
              </a:rPr>
              <a:t># Tag the nginx image with a new name.</a:t>
            </a:r>
            <a:endParaRPr>
              <a:latin typeface="Consolas"/>
              <a:ea typeface="Consolas"/>
              <a:cs typeface="Consolas"/>
              <a:sym typeface="Consolas"/>
            </a:endParaRPr>
          </a:p>
          <a:p>
            <a:pPr indent="0" lvl="0" marL="0" rtl="0" algn="l">
              <a:spcBef>
                <a:spcPts val="0"/>
              </a:spcBef>
              <a:spcAft>
                <a:spcPts val="0"/>
              </a:spcAft>
              <a:buNone/>
            </a:pPr>
            <a:r>
              <a:rPr lang="en">
                <a:latin typeface="Consolas"/>
                <a:ea typeface="Consolas"/>
                <a:cs typeface="Consolas"/>
                <a:sym typeface="Consolas"/>
              </a:rPr>
              <a:t>$ docker tag nginx:latest my-sweet-nginx:latest</a:t>
            </a:r>
            <a:endParaRPr>
              <a:latin typeface="Consolas"/>
              <a:ea typeface="Consolas"/>
              <a:cs typeface="Consolas"/>
              <a:sym typeface="Consolas"/>
            </a:endParaRPr>
          </a:p>
          <a:p>
            <a:pPr indent="0" lvl="0" marL="0" rtl="0" algn="l">
              <a:spcBef>
                <a:spcPts val="0"/>
              </a:spcBef>
              <a:spcAft>
                <a:spcPts val="0"/>
              </a:spcAft>
              <a:buNone/>
            </a:pPr>
            <a:r>
              <a:t/>
            </a:r>
            <a:endParaRPr>
              <a:latin typeface="Consolas"/>
              <a:ea typeface="Consolas"/>
              <a:cs typeface="Consolas"/>
              <a:sym typeface="Consolas"/>
            </a:endParaRPr>
          </a:p>
          <a:p>
            <a:pPr indent="0" lvl="0" marL="0" rtl="0" algn="l">
              <a:spcBef>
                <a:spcPts val="0"/>
              </a:spcBef>
              <a:spcAft>
                <a:spcPts val="0"/>
              </a:spcAft>
              <a:buNone/>
            </a:pPr>
            <a:r>
              <a:rPr lang="en">
                <a:latin typeface="Consolas"/>
                <a:ea typeface="Consolas"/>
                <a:cs typeface="Consolas"/>
                <a:sym typeface="Consolas"/>
              </a:rPr>
              <a:t># Tag my-image:1.2.3 with a new registry.</a:t>
            </a:r>
            <a:endParaRPr>
              <a:latin typeface="Consolas"/>
              <a:ea typeface="Consolas"/>
              <a:cs typeface="Consolas"/>
              <a:sym typeface="Consolas"/>
            </a:endParaRPr>
          </a:p>
          <a:p>
            <a:pPr indent="0" lvl="0" marL="0" rtl="0" algn="l">
              <a:spcBef>
                <a:spcPts val="0"/>
              </a:spcBef>
              <a:spcAft>
                <a:spcPts val="0"/>
              </a:spcAft>
              <a:buNone/>
            </a:pPr>
            <a:r>
              <a:rPr lang="en">
                <a:latin typeface="Consolas"/>
                <a:ea typeface="Consolas"/>
                <a:cs typeface="Consolas"/>
                <a:sym typeface="Consolas"/>
              </a:rPr>
              <a:t>$ docker tag my-registry:3000/my-image:1.2.3 my-other-registry/my-image:1.2.3</a:t>
            </a:r>
            <a:endParaRPr>
              <a:latin typeface="Consolas"/>
              <a:ea typeface="Consolas"/>
              <a:cs typeface="Consolas"/>
              <a:sym typeface="Consolas"/>
            </a:endParaRPr>
          </a:p>
        </p:txBody>
      </p:sp>
      <p:sp>
        <p:nvSpPr>
          <p:cNvPr id="691" name="Google Shape;691;p100"/>
          <p:cNvSpPr/>
          <p:nvPr/>
        </p:nvSpPr>
        <p:spPr>
          <a:xfrm>
            <a:off x="790050" y="3897475"/>
            <a:ext cx="7875000" cy="949200"/>
          </a:xfrm>
          <a:prstGeom prst="snip1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Consolas"/>
                <a:ea typeface="Consolas"/>
                <a:cs typeface="Consolas"/>
                <a:sym typeface="Consolas"/>
              </a:rPr>
              <a:t># Push newly tagged my-image to my-other-registry</a:t>
            </a:r>
            <a:endParaRPr>
              <a:latin typeface="Consolas"/>
              <a:ea typeface="Consolas"/>
              <a:cs typeface="Consolas"/>
              <a:sym typeface="Consolas"/>
            </a:endParaRPr>
          </a:p>
          <a:p>
            <a:pPr indent="0" lvl="0" marL="0" rtl="0" algn="l">
              <a:spcBef>
                <a:spcPts val="0"/>
              </a:spcBef>
              <a:spcAft>
                <a:spcPts val="0"/>
              </a:spcAft>
              <a:buNone/>
            </a:pPr>
            <a:r>
              <a:rPr lang="en">
                <a:latin typeface="Consolas"/>
                <a:ea typeface="Consolas"/>
                <a:cs typeface="Consolas"/>
                <a:sym typeface="Consolas"/>
              </a:rPr>
              <a:t>$ docker push </a:t>
            </a:r>
            <a:r>
              <a:rPr lang="en">
                <a:solidFill>
                  <a:schemeClr val="dk1"/>
                </a:solidFill>
                <a:latin typeface="Consolas"/>
                <a:ea typeface="Consolas"/>
                <a:cs typeface="Consolas"/>
                <a:sym typeface="Consolas"/>
              </a:rPr>
              <a:t>my-other-registry/my-image:1.2.3</a:t>
            </a:r>
            <a:endParaRPr>
              <a:latin typeface="Consolas"/>
              <a:ea typeface="Consolas"/>
              <a:cs typeface="Consolas"/>
              <a:sym typeface="Consolas"/>
            </a:endParaRPr>
          </a:p>
          <a:p>
            <a:pPr indent="0" lvl="0" marL="0" rtl="0" algn="l">
              <a:spcBef>
                <a:spcPts val="0"/>
              </a:spcBef>
              <a:spcAft>
                <a:spcPts val="0"/>
              </a:spcAft>
              <a:buNone/>
            </a:pPr>
            <a:r>
              <a:t/>
            </a:r>
            <a:endParaRPr>
              <a:latin typeface="Consolas"/>
              <a:ea typeface="Consolas"/>
              <a:cs typeface="Consolas"/>
              <a:sym typeface="Consolas"/>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5" name="Shape 695"/>
        <p:cNvGrpSpPr/>
        <p:nvPr/>
      </p:nvGrpSpPr>
      <p:grpSpPr>
        <a:xfrm>
          <a:off x="0" y="0"/>
          <a:ext cx="0" cy="0"/>
          <a:chOff x="0" y="0"/>
          <a:chExt cx="0" cy="0"/>
        </a:xfrm>
      </p:grpSpPr>
      <p:sp>
        <p:nvSpPr>
          <p:cNvPr id="696" name="Google Shape;696;p10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Common Docker Commands Cont.</a:t>
            </a:r>
            <a:endParaRPr/>
          </a:p>
        </p:txBody>
      </p:sp>
      <p:sp>
        <p:nvSpPr>
          <p:cNvPr id="697" name="Google Shape;697;p10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Consolas"/>
              <a:buChar char="●"/>
            </a:pPr>
            <a:r>
              <a:rPr lang="en">
                <a:latin typeface="Consolas"/>
                <a:ea typeface="Consolas"/>
                <a:cs typeface="Consolas"/>
                <a:sym typeface="Consolas"/>
              </a:rPr>
              <a:t>docker logs</a:t>
            </a:r>
            <a:endParaRPr>
              <a:latin typeface="Consolas"/>
              <a:ea typeface="Consolas"/>
              <a:cs typeface="Consolas"/>
              <a:sym typeface="Consolas"/>
            </a:endParaRPr>
          </a:p>
          <a:p>
            <a:pPr indent="-317500" lvl="1" marL="914400" rtl="0" algn="l">
              <a:spcBef>
                <a:spcPts val="0"/>
              </a:spcBef>
              <a:spcAft>
                <a:spcPts val="0"/>
              </a:spcAft>
              <a:buSzPts val="1400"/>
              <a:buChar char="○"/>
            </a:pPr>
            <a:r>
              <a:rPr lang="en"/>
              <a:t>Gets the log messages printed to STDOUT from a given container.</a:t>
            </a:r>
            <a:endParaRPr/>
          </a:p>
          <a:p>
            <a:pPr indent="0" lvl="0" marL="457200" rtl="0" algn="l">
              <a:spcBef>
                <a:spcPts val="1600"/>
              </a:spcBef>
              <a:spcAft>
                <a:spcPts val="0"/>
              </a:spcAft>
              <a:buNone/>
            </a:pPr>
            <a:r>
              <a:t/>
            </a:r>
            <a:endParaRPr/>
          </a:p>
          <a:p>
            <a:pPr indent="-342900" lvl="0" marL="457200" rtl="0" algn="l">
              <a:spcBef>
                <a:spcPts val="1600"/>
              </a:spcBef>
              <a:spcAft>
                <a:spcPts val="0"/>
              </a:spcAft>
              <a:buSzPts val="1800"/>
              <a:buFont typeface="Consolas"/>
              <a:buChar char="●"/>
            </a:pPr>
            <a:r>
              <a:rPr lang="en">
                <a:latin typeface="Consolas"/>
                <a:ea typeface="Consolas"/>
                <a:cs typeface="Consolas"/>
                <a:sym typeface="Consolas"/>
              </a:rPr>
              <a:t>docker cp </a:t>
            </a:r>
            <a:endParaRPr>
              <a:latin typeface="Consolas"/>
              <a:ea typeface="Consolas"/>
              <a:cs typeface="Consolas"/>
              <a:sym typeface="Consolas"/>
            </a:endParaRPr>
          </a:p>
          <a:p>
            <a:pPr indent="-317500" lvl="1" marL="914400" rtl="0" algn="l">
              <a:spcBef>
                <a:spcPts val="0"/>
              </a:spcBef>
              <a:spcAft>
                <a:spcPts val="0"/>
              </a:spcAft>
              <a:buSzPts val="1400"/>
              <a:buChar char="○"/>
            </a:pPr>
            <a:r>
              <a:rPr lang="en"/>
              <a:t>Copies file(s) out of a container.</a:t>
            </a:r>
            <a:endParaRPr/>
          </a:p>
        </p:txBody>
      </p:sp>
      <p:sp>
        <p:nvSpPr>
          <p:cNvPr id="698" name="Google Shape;698;p101"/>
          <p:cNvSpPr/>
          <p:nvPr/>
        </p:nvSpPr>
        <p:spPr>
          <a:xfrm>
            <a:off x="790050" y="1868150"/>
            <a:ext cx="5345100" cy="572700"/>
          </a:xfrm>
          <a:prstGeom prst="snip1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Consolas"/>
                <a:ea typeface="Consolas"/>
                <a:cs typeface="Consolas"/>
                <a:sym typeface="Consolas"/>
              </a:rPr>
              <a:t># Get logs from container with ID </a:t>
            </a:r>
            <a:r>
              <a:rPr lang="en">
                <a:solidFill>
                  <a:schemeClr val="dk1"/>
                </a:solidFill>
                <a:latin typeface="Consolas"/>
                <a:ea typeface="Consolas"/>
                <a:cs typeface="Consolas"/>
                <a:sym typeface="Consolas"/>
              </a:rPr>
              <a:t>fbfed2779717</a:t>
            </a:r>
            <a:endParaRPr>
              <a:latin typeface="Consolas"/>
              <a:ea typeface="Consolas"/>
              <a:cs typeface="Consolas"/>
              <a:sym typeface="Consolas"/>
            </a:endParaRPr>
          </a:p>
          <a:p>
            <a:pPr indent="0" lvl="0" marL="0" rtl="0" algn="l">
              <a:spcBef>
                <a:spcPts val="0"/>
              </a:spcBef>
              <a:spcAft>
                <a:spcPts val="0"/>
              </a:spcAft>
              <a:buNone/>
            </a:pPr>
            <a:r>
              <a:rPr lang="en">
                <a:latin typeface="Consolas"/>
                <a:ea typeface="Consolas"/>
                <a:cs typeface="Consolas"/>
                <a:sym typeface="Consolas"/>
              </a:rPr>
              <a:t>$ docker logs fbfed2779717</a:t>
            </a:r>
            <a:endParaRPr>
              <a:latin typeface="Consolas"/>
              <a:ea typeface="Consolas"/>
              <a:cs typeface="Consolas"/>
              <a:sym typeface="Consolas"/>
            </a:endParaRPr>
          </a:p>
        </p:txBody>
      </p:sp>
      <p:sp>
        <p:nvSpPr>
          <p:cNvPr id="699" name="Google Shape;699;p101"/>
          <p:cNvSpPr/>
          <p:nvPr/>
        </p:nvSpPr>
        <p:spPr>
          <a:xfrm>
            <a:off x="790050" y="3188750"/>
            <a:ext cx="8219400" cy="572700"/>
          </a:xfrm>
          <a:prstGeom prst="snip1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Consolas"/>
                <a:ea typeface="Consolas"/>
                <a:cs typeface="Consolas"/>
                <a:sym typeface="Consolas"/>
              </a:rPr>
              <a:t># Copy my_file.txt out of container with ID </a:t>
            </a:r>
            <a:r>
              <a:rPr lang="en">
                <a:solidFill>
                  <a:schemeClr val="dk1"/>
                </a:solidFill>
                <a:latin typeface="Consolas"/>
                <a:ea typeface="Consolas"/>
                <a:cs typeface="Consolas"/>
                <a:sym typeface="Consolas"/>
              </a:rPr>
              <a:t>fbfed2779717</a:t>
            </a:r>
            <a:endParaRPr>
              <a:latin typeface="Consolas"/>
              <a:ea typeface="Consolas"/>
              <a:cs typeface="Consolas"/>
              <a:sym typeface="Consolas"/>
            </a:endParaRPr>
          </a:p>
          <a:p>
            <a:pPr indent="0" lvl="0" marL="0" rtl="0" algn="l">
              <a:spcBef>
                <a:spcPts val="0"/>
              </a:spcBef>
              <a:spcAft>
                <a:spcPts val="0"/>
              </a:spcAft>
              <a:buNone/>
            </a:pPr>
            <a:r>
              <a:rPr lang="en">
                <a:latin typeface="Consolas"/>
                <a:ea typeface="Consolas"/>
                <a:cs typeface="Consolas"/>
                <a:sym typeface="Consolas"/>
              </a:rPr>
              <a:t>$ docker cp </a:t>
            </a:r>
            <a:r>
              <a:rPr lang="en">
                <a:solidFill>
                  <a:schemeClr val="dk1"/>
                </a:solidFill>
                <a:latin typeface="Consolas"/>
                <a:ea typeface="Consolas"/>
                <a:cs typeface="Consolas"/>
                <a:sym typeface="Consolas"/>
              </a:rPr>
              <a:t>fbfed2779717:path/in/container/my_file.txt /path/on/host/my_file.txt</a:t>
            </a:r>
            <a:endParaRPr>
              <a:latin typeface="Consolas"/>
              <a:ea typeface="Consolas"/>
              <a:cs typeface="Consolas"/>
              <a:sym typeface="Consolas"/>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3" name="Shape 703"/>
        <p:cNvGrpSpPr/>
        <p:nvPr/>
      </p:nvGrpSpPr>
      <p:grpSpPr>
        <a:xfrm>
          <a:off x="0" y="0"/>
          <a:ext cx="0" cy="0"/>
          <a:chOff x="0" y="0"/>
          <a:chExt cx="0" cy="0"/>
        </a:xfrm>
      </p:grpSpPr>
      <p:sp>
        <p:nvSpPr>
          <p:cNvPr id="704" name="Google Shape;704;p10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Common Docker Commands Cont.</a:t>
            </a:r>
            <a:endParaRPr/>
          </a:p>
        </p:txBody>
      </p:sp>
      <p:sp>
        <p:nvSpPr>
          <p:cNvPr id="705" name="Google Shape;705;p10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Consolas"/>
              <a:buChar char="●"/>
            </a:pPr>
            <a:r>
              <a:rPr lang="en">
                <a:latin typeface="Consolas"/>
                <a:ea typeface="Consolas"/>
                <a:cs typeface="Consolas"/>
                <a:sym typeface="Consolas"/>
              </a:rPr>
              <a:t>d</a:t>
            </a:r>
            <a:r>
              <a:rPr lang="en">
                <a:latin typeface="Consolas"/>
                <a:ea typeface="Consolas"/>
                <a:cs typeface="Consolas"/>
                <a:sym typeface="Consolas"/>
              </a:rPr>
              <a:t>ocker exec</a:t>
            </a:r>
            <a:endParaRPr/>
          </a:p>
          <a:p>
            <a:pPr indent="-317500" lvl="1" marL="914400" rtl="0" algn="l">
              <a:spcBef>
                <a:spcPts val="0"/>
              </a:spcBef>
              <a:spcAft>
                <a:spcPts val="0"/>
              </a:spcAft>
              <a:buSzPts val="1400"/>
              <a:buChar char="○"/>
            </a:pPr>
            <a:r>
              <a:rPr lang="en"/>
              <a:t>Executes a given command within a Docker container.</a:t>
            </a:r>
            <a:endParaRPr/>
          </a:p>
        </p:txBody>
      </p:sp>
      <p:sp>
        <p:nvSpPr>
          <p:cNvPr id="706" name="Google Shape;706;p102"/>
          <p:cNvSpPr/>
          <p:nvPr/>
        </p:nvSpPr>
        <p:spPr>
          <a:xfrm>
            <a:off x="638725" y="1868150"/>
            <a:ext cx="8236200" cy="2558400"/>
          </a:xfrm>
          <a:prstGeom prst="snip1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onsolas"/>
                <a:ea typeface="Consolas"/>
                <a:cs typeface="Consolas"/>
                <a:sym typeface="Consolas"/>
              </a:rPr>
              <a:t># Execute ls -al /etc/ within container with ID </a:t>
            </a:r>
            <a:r>
              <a:rPr lang="en">
                <a:solidFill>
                  <a:schemeClr val="dk1"/>
                </a:solidFill>
                <a:latin typeface="Consolas"/>
                <a:ea typeface="Consolas"/>
                <a:cs typeface="Consolas"/>
                <a:sym typeface="Consolas"/>
              </a:rPr>
              <a:t>fbfed2779717</a:t>
            </a:r>
            <a:endParaRPr>
              <a:latin typeface="Consolas"/>
              <a:ea typeface="Consolas"/>
              <a:cs typeface="Consolas"/>
              <a:sym typeface="Consolas"/>
            </a:endParaRPr>
          </a:p>
          <a:p>
            <a:pPr indent="0" lvl="0" marL="0" rtl="0" algn="l">
              <a:spcBef>
                <a:spcPts val="0"/>
              </a:spcBef>
              <a:spcAft>
                <a:spcPts val="0"/>
              </a:spcAft>
              <a:buNone/>
            </a:pPr>
            <a:r>
              <a:rPr lang="en">
                <a:latin typeface="Consolas"/>
                <a:ea typeface="Consolas"/>
                <a:cs typeface="Consolas"/>
                <a:sym typeface="Consolas"/>
              </a:rPr>
              <a:t>$ docker exec fbfed2779717 ls -al /etc</a:t>
            </a:r>
            <a:endParaRPr>
              <a:latin typeface="Consolas"/>
              <a:ea typeface="Consolas"/>
              <a:cs typeface="Consolas"/>
              <a:sym typeface="Consolas"/>
            </a:endParaRPr>
          </a:p>
          <a:p>
            <a:pPr indent="0" lvl="0" marL="0" rtl="0" algn="l">
              <a:spcBef>
                <a:spcPts val="0"/>
              </a:spcBef>
              <a:spcAft>
                <a:spcPts val="0"/>
              </a:spcAft>
              <a:buNone/>
            </a:pPr>
            <a:r>
              <a:t/>
            </a:r>
            <a:endParaRPr>
              <a:latin typeface="Consolas"/>
              <a:ea typeface="Consolas"/>
              <a:cs typeface="Consolas"/>
              <a:sym typeface="Consolas"/>
            </a:endParaRPr>
          </a:p>
          <a:p>
            <a:pPr indent="0" lvl="0" marL="0" rtl="0" algn="l">
              <a:spcBef>
                <a:spcPts val="0"/>
              </a:spcBef>
              <a:spcAft>
                <a:spcPts val="0"/>
              </a:spcAft>
              <a:buNone/>
            </a:pPr>
            <a:r>
              <a:rPr lang="en">
                <a:latin typeface="Consolas"/>
                <a:ea typeface="Consolas"/>
                <a:cs typeface="Consolas"/>
                <a:sym typeface="Consolas"/>
              </a:rPr>
              <a:t># Start an interactive bash shell session.</a:t>
            </a:r>
            <a:endParaRPr>
              <a:solidFill>
                <a:schemeClr val="dk1"/>
              </a:solidFill>
              <a:latin typeface="Consolas"/>
              <a:ea typeface="Consolas"/>
              <a:cs typeface="Consolas"/>
              <a:sym typeface="Consolas"/>
            </a:endParaRPr>
          </a:p>
          <a:p>
            <a:pPr indent="0" lvl="0" marL="0" rtl="0" algn="l">
              <a:spcBef>
                <a:spcPts val="0"/>
              </a:spcBef>
              <a:spcAft>
                <a:spcPts val="0"/>
              </a:spcAft>
              <a:buNone/>
            </a:pPr>
            <a:r>
              <a:rPr lang="en">
                <a:solidFill>
                  <a:schemeClr val="dk1"/>
                </a:solidFill>
                <a:latin typeface="Consolas"/>
                <a:ea typeface="Consolas"/>
                <a:cs typeface="Consolas"/>
                <a:sym typeface="Consolas"/>
              </a:rPr>
              <a:t>$ docker exec -it fbfed2779717 /bin/bash</a:t>
            </a:r>
            <a:endParaRPr>
              <a:solidFill>
                <a:schemeClr val="dk1"/>
              </a:solidFill>
              <a:latin typeface="Consolas"/>
              <a:ea typeface="Consolas"/>
              <a:cs typeface="Consolas"/>
              <a:sym typeface="Consolas"/>
            </a:endParaRPr>
          </a:p>
          <a:p>
            <a:pPr indent="0" lvl="0" marL="0" rtl="0" algn="l">
              <a:spcBef>
                <a:spcPts val="0"/>
              </a:spcBef>
              <a:spcAft>
                <a:spcPts val="0"/>
              </a:spcAft>
              <a:buNone/>
            </a:pPr>
            <a:r>
              <a:t/>
            </a:r>
            <a:endParaRPr>
              <a:solidFill>
                <a:schemeClr val="dk1"/>
              </a:solidFill>
              <a:latin typeface="Consolas"/>
              <a:ea typeface="Consolas"/>
              <a:cs typeface="Consolas"/>
              <a:sym typeface="Consolas"/>
            </a:endParaRPr>
          </a:p>
          <a:p>
            <a:pPr indent="0" lvl="0" marL="0" rtl="0" algn="l">
              <a:spcBef>
                <a:spcPts val="0"/>
              </a:spcBef>
              <a:spcAft>
                <a:spcPts val="0"/>
              </a:spcAft>
              <a:buNone/>
            </a:pPr>
            <a:r>
              <a:rPr lang="en">
                <a:solidFill>
                  <a:schemeClr val="dk1"/>
                </a:solidFill>
                <a:latin typeface="Consolas"/>
                <a:ea typeface="Consolas"/>
                <a:cs typeface="Consolas"/>
                <a:sym typeface="Consolas"/>
              </a:rPr>
              <a:t># Execute a command and redirect the output to a file on the host.</a:t>
            </a:r>
            <a:endParaRPr>
              <a:solidFill>
                <a:schemeClr val="dk1"/>
              </a:solidFill>
              <a:latin typeface="Consolas"/>
              <a:ea typeface="Consolas"/>
              <a:cs typeface="Consolas"/>
              <a:sym typeface="Consolas"/>
            </a:endParaRPr>
          </a:p>
          <a:p>
            <a:pPr indent="0" lvl="0" marL="0" rtl="0" algn="l">
              <a:spcBef>
                <a:spcPts val="0"/>
              </a:spcBef>
              <a:spcAft>
                <a:spcPts val="0"/>
              </a:spcAft>
              <a:buNone/>
            </a:pPr>
            <a:r>
              <a:rPr lang="en">
                <a:solidFill>
                  <a:schemeClr val="dk1"/>
                </a:solidFill>
                <a:latin typeface="Consolas"/>
                <a:ea typeface="Consolas"/>
                <a:cs typeface="Consolas"/>
                <a:sym typeface="Consolas"/>
              </a:rPr>
              <a:t>$ docker exec -i fbfed2779717 /usr/bin/mysqldump --user=user --password=password mydb &gt; my_db.sql</a:t>
            </a:r>
            <a:endParaRPr>
              <a:solidFill>
                <a:schemeClr val="dk1"/>
              </a:solidFill>
              <a:latin typeface="Consolas"/>
              <a:ea typeface="Consolas"/>
              <a:cs typeface="Consolas"/>
              <a:sym typeface="Consolas"/>
            </a:endParaRPr>
          </a:p>
          <a:p>
            <a:pPr indent="0" lvl="0" marL="0" rtl="0" algn="l">
              <a:spcBef>
                <a:spcPts val="0"/>
              </a:spcBef>
              <a:spcAft>
                <a:spcPts val="0"/>
              </a:spcAft>
              <a:buNone/>
            </a:pPr>
            <a:r>
              <a:t/>
            </a:r>
            <a:endParaRPr>
              <a:latin typeface="Consolas"/>
              <a:ea typeface="Consolas"/>
              <a:cs typeface="Consolas"/>
              <a:sym typeface="Consolas"/>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0" name="Shape 710"/>
        <p:cNvGrpSpPr/>
        <p:nvPr/>
      </p:nvGrpSpPr>
      <p:grpSpPr>
        <a:xfrm>
          <a:off x="0" y="0"/>
          <a:ext cx="0" cy="0"/>
          <a:chOff x="0" y="0"/>
          <a:chExt cx="0" cy="0"/>
        </a:xfrm>
      </p:grpSpPr>
      <p:sp>
        <p:nvSpPr>
          <p:cNvPr id="711" name="Google Shape;711;p10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Common Docker Commands Cont.</a:t>
            </a:r>
            <a:endParaRPr/>
          </a:p>
        </p:txBody>
      </p:sp>
      <p:sp>
        <p:nvSpPr>
          <p:cNvPr id="712" name="Google Shape;712;p10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Consolas"/>
              <a:buChar char="●"/>
            </a:pPr>
            <a:r>
              <a:rPr lang="en">
                <a:latin typeface="Consolas"/>
                <a:ea typeface="Consolas"/>
                <a:cs typeface="Consolas"/>
                <a:sym typeface="Consolas"/>
              </a:rPr>
              <a:t>docker inspect</a:t>
            </a:r>
            <a:endParaRPr>
              <a:latin typeface="Consolas"/>
              <a:ea typeface="Consolas"/>
              <a:cs typeface="Consolas"/>
              <a:sym typeface="Consolas"/>
            </a:endParaRPr>
          </a:p>
          <a:p>
            <a:pPr indent="-317500" lvl="1" marL="914400" rtl="0" algn="l">
              <a:spcBef>
                <a:spcPts val="0"/>
              </a:spcBef>
              <a:spcAft>
                <a:spcPts val="0"/>
              </a:spcAft>
              <a:buSzPts val="1400"/>
              <a:buChar char="○"/>
            </a:pPr>
            <a:r>
              <a:rPr lang="en"/>
              <a:t>Returns low-level information about a given Docker container.</a:t>
            </a:r>
            <a:endParaRPr/>
          </a:p>
          <a:p>
            <a:pPr indent="-317500" lvl="1" marL="914400" rtl="0" algn="l">
              <a:spcBef>
                <a:spcPts val="0"/>
              </a:spcBef>
              <a:spcAft>
                <a:spcPts val="0"/>
              </a:spcAft>
              <a:buSzPts val="1400"/>
              <a:buChar char="○"/>
            </a:pPr>
            <a:r>
              <a:rPr lang="en"/>
              <a:t>Can parse returned data with Go templates via the -f flag.</a:t>
            </a:r>
            <a:endParaRPr/>
          </a:p>
          <a:p>
            <a:pPr indent="0" lvl="0" marL="0" rtl="0" algn="l">
              <a:spcBef>
                <a:spcPts val="1600"/>
              </a:spcBef>
              <a:spcAft>
                <a:spcPts val="1600"/>
              </a:spcAft>
              <a:buNone/>
            </a:pPr>
            <a:r>
              <a:t/>
            </a:r>
            <a:endParaRPr/>
          </a:p>
        </p:txBody>
      </p:sp>
      <p:sp>
        <p:nvSpPr>
          <p:cNvPr id="713" name="Google Shape;713;p103"/>
          <p:cNvSpPr/>
          <p:nvPr/>
        </p:nvSpPr>
        <p:spPr>
          <a:xfrm>
            <a:off x="638725" y="2249150"/>
            <a:ext cx="8236200" cy="2558400"/>
          </a:xfrm>
          <a:prstGeom prst="snip1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onsolas"/>
                <a:ea typeface="Consolas"/>
                <a:cs typeface="Consolas"/>
                <a:sym typeface="Consolas"/>
              </a:rPr>
              <a:t># Inspect container with ID </a:t>
            </a:r>
            <a:r>
              <a:rPr lang="en">
                <a:solidFill>
                  <a:schemeClr val="dk1"/>
                </a:solidFill>
                <a:latin typeface="Consolas"/>
                <a:ea typeface="Consolas"/>
                <a:cs typeface="Consolas"/>
                <a:sym typeface="Consolas"/>
              </a:rPr>
              <a:t>fbfed2779717</a:t>
            </a:r>
            <a:endParaRPr>
              <a:latin typeface="Consolas"/>
              <a:ea typeface="Consolas"/>
              <a:cs typeface="Consolas"/>
              <a:sym typeface="Consolas"/>
            </a:endParaRPr>
          </a:p>
          <a:p>
            <a:pPr indent="0" lvl="0" marL="0" rtl="0" algn="l">
              <a:spcBef>
                <a:spcPts val="0"/>
              </a:spcBef>
              <a:spcAft>
                <a:spcPts val="0"/>
              </a:spcAft>
              <a:buNone/>
            </a:pPr>
            <a:r>
              <a:rPr lang="en">
                <a:latin typeface="Consolas"/>
                <a:ea typeface="Consolas"/>
                <a:cs typeface="Consolas"/>
                <a:sym typeface="Consolas"/>
              </a:rPr>
              <a:t>$ docker inspect fbfed2779717</a:t>
            </a:r>
            <a:endParaRPr>
              <a:latin typeface="Consolas"/>
              <a:ea typeface="Consolas"/>
              <a:cs typeface="Consolas"/>
              <a:sym typeface="Consolas"/>
            </a:endParaRPr>
          </a:p>
          <a:p>
            <a:pPr indent="0" lvl="0" marL="0" rtl="0" algn="l">
              <a:spcBef>
                <a:spcPts val="0"/>
              </a:spcBef>
              <a:spcAft>
                <a:spcPts val="0"/>
              </a:spcAft>
              <a:buNone/>
            </a:pPr>
            <a:r>
              <a:t/>
            </a:r>
            <a:endParaRPr>
              <a:latin typeface="Consolas"/>
              <a:ea typeface="Consolas"/>
              <a:cs typeface="Consolas"/>
              <a:sym typeface="Consolas"/>
            </a:endParaRPr>
          </a:p>
          <a:p>
            <a:pPr indent="0" lvl="0" marL="0" rtl="0" algn="l">
              <a:spcBef>
                <a:spcPts val="0"/>
              </a:spcBef>
              <a:spcAft>
                <a:spcPts val="0"/>
              </a:spcAft>
              <a:buNone/>
            </a:pPr>
            <a:r>
              <a:rPr lang="en">
                <a:latin typeface="Consolas"/>
                <a:ea typeface="Consolas"/>
                <a:cs typeface="Consolas"/>
                <a:sym typeface="Consolas"/>
              </a:rPr>
              <a:t># Get the name of the container with ID </a:t>
            </a:r>
            <a:r>
              <a:rPr lang="en">
                <a:solidFill>
                  <a:schemeClr val="dk1"/>
                </a:solidFill>
                <a:latin typeface="Consolas"/>
                <a:ea typeface="Consolas"/>
                <a:cs typeface="Consolas"/>
                <a:sym typeface="Consolas"/>
              </a:rPr>
              <a:t>fbfed2779717</a:t>
            </a:r>
            <a:endParaRPr>
              <a:latin typeface="Consolas"/>
              <a:ea typeface="Consolas"/>
              <a:cs typeface="Consolas"/>
              <a:sym typeface="Consolas"/>
            </a:endParaRPr>
          </a:p>
          <a:p>
            <a:pPr indent="0" lvl="0" marL="0" rtl="0" algn="l">
              <a:spcBef>
                <a:spcPts val="0"/>
              </a:spcBef>
              <a:spcAft>
                <a:spcPts val="0"/>
              </a:spcAft>
              <a:buNone/>
            </a:pPr>
            <a:r>
              <a:rPr lang="en">
                <a:latin typeface="Consolas"/>
                <a:ea typeface="Consolas"/>
                <a:cs typeface="Consolas"/>
                <a:sym typeface="Consolas"/>
              </a:rPr>
              <a:t>$ docker inspect -f '{{.Name}}' fbfed2779717</a:t>
            </a:r>
            <a:endParaRPr>
              <a:latin typeface="Consolas"/>
              <a:ea typeface="Consolas"/>
              <a:cs typeface="Consolas"/>
              <a:sym typeface="Consolas"/>
            </a:endParaRPr>
          </a:p>
          <a:p>
            <a:pPr indent="0" lvl="0" marL="0" rtl="0" algn="l">
              <a:spcBef>
                <a:spcPts val="0"/>
              </a:spcBef>
              <a:spcAft>
                <a:spcPts val="0"/>
              </a:spcAft>
              <a:buNone/>
            </a:pPr>
            <a:r>
              <a:t/>
            </a:r>
            <a:endParaRPr>
              <a:latin typeface="Consolas"/>
              <a:ea typeface="Consolas"/>
              <a:cs typeface="Consolas"/>
              <a:sym typeface="Consolas"/>
            </a:endParaRPr>
          </a:p>
          <a:p>
            <a:pPr indent="0" lvl="0" marL="0" rtl="0" algn="l">
              <a:spcBef>
                <a:spcPts val="0"/>
              </a:spcBef>
              <a:spcAft>
                <a:spcPts val="0"/>
              </a:spcAft>
              <a:buNone/>
            </a:pPr>
            <a:r>
              <a:rPr lang="en">
                <a:latin typeface="Consolas"/>
                <a:ea typeface="Consolas"/>
                <a:cs typeface="Consolas"/>
                <a:sym typeface="Consolas"/>
              </a:rPr>
              <a:t># Get the IP address of the container with ID </a:t>
            </a:r>
            <a:r>
              <a:rPr lang="en">
                <a:solidFill>
                  <a:schemeClr val="dk1"/>
                </a:solidFill>
                <a:latin typeface="Consolas"/>
                <a:ea typeface="Consolas"/>
                <a:cs typeface="Consolas"/>
                <a:sym typeface="Consolas"/>
              </a:rPr>
              <a:t>fbfed2779717</a:t>
            </a:r>
            <a:endParaRPr>
              <a:solidFill>
                <a:schemeClr val="dk1"/>
              </a:solidFill>
              <a:latin typeface="Consolas"/>
              <a:ea typeface="Consolas"/>
              <a:cs typeface="Consolas"/>
              <a:sym typeface="Consolas"/>
            </a:endParaRPr>
          </a:p>
          <a:p>
            <a:pPr indent="0" lvl="0" marL="0" rtl="0" algn="l">
              <a:spcBef>
                <a:spcPts val="0"/>
              </a:spcBef>
              <a:spcAft>
                <a:spcPts val="0"/>
              </a:spcAft>
              <a:buNone/>
            </a:pPr>
            <a:r>
              <a:rPr lang="en">
                <a:solidFill>
                  <a:schemeClr val="dk1"/>
                </a:solidFill>
                <a:latin typeface="Consolas"/>
                <a:ea typeface="Consolas"/>
                <a:cs typeface="Consolas"/>
                <a:sym typeface="Consolas"/>
              </a:rPr>
              <a:t>$ </a:t>
            </a:r>
            <a:r>
              <a:rPr lang="en">
                <a:solidFill>
                  <a:schemeClr val="dk1"/>
                </a:solidFill>
                <a:latin typeface="Consolas"/>
                <a:ea typeface="Consolas"/>
                <a:cs typeface="Consolas"/>
                <a:sym typeface="Consolas"/>
              </a:rPr>
              <a:t>docker inspect -f '{{range .NetworkSettings.Networks}}{{.IPAddress}}{{end}}' fbfed2779717</a:t>
            </a:r>
            <a:endParaRPr>
              <a:solidFill>
                <a:schemeClr val="dk1"/>
              </a:solidFill>
              <a:latin typeface="Consolas"/>
              <a:ea typeface="Consolas"/>
              <a:cs typeface="Consolas"/>
              <a:sym typeface="Consolas"/>
            </a:endParaRPr>
          </a:p>
          <a:p>
            <a:pPr indent="0" lvl="0" marL="0" rtl="0" algn="l">
              <a:spcBef>
                <a:spcPts val="0"/>
              </a:spcBef>
              <a:spcAft>
                <a:spcPts val="0"/>
              </a:spcAft>
              <a:buNone/>
            </a:pPr>
            <a:r>
              <a:t/>
            </a:r>
            <a:endParaRPr>
              <a:solidFill>
                <a:schemeClr val="dk1"/>
              </a:solidFill>
              <a:latin typeface="Consolas"/>
              <a:ea typeface="Consolas"/>
              <a:cs typeface="Consolas"/>
              <a:sym typeface="Consolas"/>
            </a:endParaRPr>
          </a:p>
          <a:p>
            <a:pPr indent="0" lvl="0" marL="0" rtl="0" algn="l">
              <a:spcBef>
                <a:spcPts val="0"/>
              </a:spcBef>
              <a:spcAft>
                <a:spcPts val="0"/>
              </a:spcAft>
              <a:buNone/>
            </a:pPr>
            <a:r>
              <a:t/>
            </a:r>
            <a:endParaRPr>
              <a:latin typeface="Consolas"/>
              <a:ea typeface="Consolas"/>
              <a:cs typeface="Consolas"/>
              <a:sym typeface="Consola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4" name="Shape 234"/>
        <p:cNvGrpSpPr/>
        <p:nvPr/>
      </p:nvGrpSpPr>
      <p:grpSpPr>
        <a:xfrm>
          <a:off x="0" y="0"/>
          <a:ext cx="0" cy="0"/>
          <a:chOff x="0" y="0"/>
          <a:chExt cx="0" cy="0"/>
        </a:xfrm>
      </p:grpSpPr>
      <p:sp>
        <p:nvSpPr>
          <p:cNvPr id="235" name="Google Shape;235;p3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Shipping Container Analogy</a:t>
            </a:r>
            <a:endParaRPr/>
          </a:p>
        </p:txBody>
      </p:sp>
      <p:sp>
        <p:nvSpPr>
          <p:cNvPr id="236" name="Google Shape;236;p3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We can’t talk about containers without covering the standard shipping container analogy.</a:t>
            </a:r>
            <a:endParaRPr/>
          </a:p>
        </p:txBody>
      </p:sp>
      <p:pic>
        <p:nvPicPr>
          <p:cNvPr id="237" name="Google Shape;237;p32"/>
          <p:cNvPicPr preferRelativeResize="0"/>
          <p:nvPr/>
        </p:nvPicPr>
        <p:blipFill>
          <a:blip r:embed="rId3">
            <a:alphaModFix/>
          </a:blip>
          <a:stretch>
            <a:fillRect/>
          </a:stretch>
        </p:blipFill>
        <p:spPr>
          <a:xfrm>
            <a:off x="1269099" y="1905675"/>
            <a:ext cx="5676150" cy="3192825"/>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7" name="Shape 717"/>
        <p:cNvGrpSpPr/>
        <p:nvPr/>
      </p:nvGrpSpPr>
      <p:grpSpPr>
        <a:xfrm>
          <a:off x="0" y="0"/>
          <a:ext cx="0" cy="0"/>
          <a:chOff x="0" y="0"/>
          <a:chExt cx="0" cy="0"/>
        </a:xfrm>
      </p:grpSpPr>
      <p:sp>
        <p:nvSpPr>
          <p:cNvPr id="718" name="Google Shape;718;p10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Docker Volumes</a:t>
            </a:r>
            <a:endParaRPr/>
          </a:p>
        </p:txBody>
      </p:sp>
      <p:sp>
        <p:nvSpPr>
          <p:cNvPr id="719" name="Google Shape;719;p10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Docker volumes are used to persist the data generated by a Docker container.</a:t>
            </a:r>
            <a:endParaRPr/>
          </a:p>
          <a:p>
            <a:pPr indent="-342900" lvl="0" marL="457200" rtl="0" algn="l">
              <a:spcBef>
                <a:spcPts val="0"/>
              </a:spcBef>
              <a:spcAft>
                <a:spcPts val="0"/>
              </a:spcAft>
              <a:buSzPts val="1800"/>
              <a:buChar char="●"/>
            </a:pPr>
            <a:r>
              <a:rPr lang="en"/>
              <a:t>Volumes can be shared between containers.</a:t>
            </a:r>
            <a:endParaRPr/>
          </a:p>
          <a:p>
            <a:pPr indent="-342900" lvl="0" marL="457200" rtl="0" algn="l">
              <a:spcBef>
                <a:spcPts val="0"/>
              </a:spcBef>
              <a:spcAft>
                <a:spcPts val="0"/>
              </a:spcAft>
              <a:buSzPts val="1800"/>
              <a:buChar char="●"/>
            </a:pPr>
            <a:r>
              <a:rPr lang="en"/>
              <a:t>Can create and manage volumes via the </a:t>
            </a:r>
            <a:r>
              <a:rPr lang="en">
                <a:latin typeface="Consolas"/>
                <a:ea typeface="Consolas"/>
                <a:cs typeface="Consolas"/>
                <a:sym typeface="Consolas"/>
              </a:rPr>
              <a:t>docker volume</a:t>
            </a:r>
            <a:r>
              <a:rPr lang="en"/>
              <a:t> CLI.</a:t>
            </a:r>
            <a:endParaRPr/>
          </a:p>
          <a:p>
            <a:pPr indent="-342900" lvl="0" marL="457200" rtl="0" algn="l">
              <a:spcBef>
                <a:spcPts val="0"/>
              </a:spcBef>
              <a:spcAft>
                <a:spcPts val="0"/>
              </a:spcAft>
              <a:buSzPts val="1800"/>
              <a:buChar char="●"/>
            </a:pPr>
            <a:r>
              <a:rPr lang="en"/>
              <a:t>There a variety of Docker volume plugin and drivers that allow for volumes to be backended by a variety of file system implementations.</a:t>
            </a:r>
            <a:endParaRPr/>
          </a:p>
          <a:p>
            <a:pPr indent="-317500" lvl="1" marL="914400" rtl="0" algn="l">
              <a:spcBef>
                <a:spcPts val="0"/>
              </a:spcBef>
              <a:spcAft>
                <a:spcPts val="0"/>
              </a:spcAft>
              <a:buSzPts val="1400"/>
              <a:buChar char="○"/>
            </a:pPr>
            <a:r>
              <a:rPr lang="en"/>
              <a:t>GlusterFS, GCE persistent disks, AWS EFS etc.</a:t>
            </a:r>
            <a:endParaRPr/>
          </a:p>
          <a:p>
            <a:pPr indent="-342900" lvl="0" marL="457200" rtl="0" algn="l">
              <a:spcBef>
                <a:spcPts val="0"/>
              </a:spcBef>
              <a:spcAft>
                <a:spcPts val="0"/>
              </a:spcAft>
              <a:buSzPts val="1800"/>
              <a:buChar char="●"/>
            </a:pPr>
            <a:r>
              <a:rPr lang="en"/>
              <a:t>There are three types of Docker volumes</a:t>
            </a:r>
            <a:endParaRPr/>
          </a:p>
          <a:p>
            <a:pPr indent="-317500" lvl="1" marL="914400" rtl="0" algn="l">
              <a:spcBef>
                <a:spcPts val="0"/>
              </a:spcBef>
              <a:spcAft>
                <a:spcPts val="0"/>
              </a:spcAft>
              <a:buSzPts val="1400"/>
              <a:buFont typeface="Consolas"/>
              <a:buChar char="○"/>
            </a:pPr>
            <a:r>
              <a:rPr lang="en">
                <a:latin typeface="Consolas"/>
                <a:ea typeface="Consolas"/>
                <a:cs typeface="Consolas"/>
                <a:sym typeface="Consolas"/>
              </a:rPr>
              <a:t>volume</a:t>
            </a:r>
            <a:endParaRPr>
              <a:latin typeface="Consolas"/>
              <a:ea typeface="Consolas"/>
              <a:cs typeface="Consolas"/>
              <a:sym typeface="Consolas"/>
            </a:endParaRPr>
          </a:p>
          <a:p>
            <a:pPr indent="-317500" lvl="1" marL="914400" rtl="0" algn="l">
              <a:spcBef>
                <a:spcPts val="0"/>
              </a:spcBef>
              <a:spcAft>
                <a:spcPts val="0"/>
              </a:spcAft>
              <a:buSzPts val="1400"/>
              <a:buFont typeface="Consolas"/>
              <a:buChar char="○"/>
            </a:pPr>
            <a:r>
              <a:rPr lang="en">
                <a:latin typeface="Consolas"/>
                <a:ea typeface="Consolas"/>
                <a:cs typeface="Consolas"/>
                <a:sym typeface="Consolas"/>
              </a:rPr>
              <a:t>bind</a:t>
            </a:r>
            <a:endParaRPr>
              <a:latin typeface="Consolas"/>
              <a:ea typeface="Consolas"/>
              <a:cs typeface="Consolas"/>
              <a:sym typeface="Consolas"/>
            </a:endParaRPr>
          </a:p>
          <a:p>
            <a:pPr indent="-317500" lvl="1" marL="914400" rtl="0" algn="l">
              <a:spcBef>
                <a:spcPts val="0"/>
              </a:spcBef>
              <a:spcAft>
                <a:spcPts val="0"/>
              </a:spcAft>
              <a:buSzPts val="1400"/>
              <a:buFont typeface="Consolas"/>
              <a:buChar char="○"/>
            </a:pPr>
            <a:r>
              <a:rPr lang="en">
                <a:latin typeface="Consolas"/>
                <a:ea typeface="Consolas"/>
                <a:cs typeface="Consolas"/>
                <a:sym typeface="Consolas"/>
              </a:rPr>
              <a:t>tmpfs</a:t>
            </a:r>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3" name="Shape 723"/>
        <p:cNvGrpSpPr/>
        <p:nvPr/>
      </p:nvGrpSpPr>
      <p:grpSpPr>
        <a:xfrm>
          <a:off x="0" y="0"/>
          <a:ext cx="0" cy="0"/>
          <a:chOff x="0" y="0"/>
          <a:chExt cx="0" cy="0"/>
        </a:xfrm>
      </p:grpSpPr>
      <p:sp>
        <p:nvSpPr>
          <p:cNvPr id="724" name="Google Shape;724;p10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onsolas"/>
                <a:ea typeface="Consolas"/>
                <a:cs typeface="Consolas"/>
                <a:sym typeface="Consolas"/>
              </a:rPr>
              <a:t>Volume</a:t>
            </a:r>
            <a:r>
              <a:rPr lang="en"/>
              <a:t> Type Volumes</a:t>
            </a:r>
            <a:endParaRPr/>
          </a:p>
        </p:txBody>
      </p:sp>
      <p:sp>
        <p:nvSpPr>
          <p:cNvPr id="725" name="Google Shape;725;p10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The standard volume type for Docker.</a:t>
            </a:r>
            <a:endParaRPr/>
          </a:p>
          <a:p>
            <a:pPr indent="-342900" lvl="0" marL="457200" rtl="0" algn="l">
              <a:spcBef>
                <a:spcPts val="0"/>
              </a:spcBef>
              <a:spcAft>
                <a:spcPts val="0"/>
              </a:spcAft>
              <a:buSzPts val="1800"/>
              <a:buChar char="●"/>
            </a:pPr>
            <a:r>
              <a:rPr lang="en"/>
              <a:t>A volume type volume is essentially a directory tree allocated and managed by Docker on the host filesystem that a container can write to. When the container is stopped, the data written to the volume is persisted.</a:t>
            </a:r>
            <a:endParaRPr/>
          </a:p>
          <a:p>
            <a:pPr indent="-342900" lvl="0" marL="457200" rtl="0" algn="l">
              <a:spcBef>
                <a:spcPts val="0"/>
              </a:spcBef>
              <a:spcAft>
                <a:spcPts val="0"/>
              </a:spcAft>
              <a:buSzPts val="1800"/>
              <a:buChar char="●"/>
            </a:pPr>
            <a:r>
              <a:rPr lang="en"/>
              <a:t>The preferred way of handling persistent volumes in Docker.</a:t>
            </a:r>
            <a:endParaRPr/>
          </a:p>
          <a:p>
            <a:pPr indent="-342900" lvl="0" marL="457200" rtl="0" algn="l">
              <a:spcBef>
                <a:spcPts val="0"/>
              </a:spcBef>
              <a:spcAft>
                <a:spcPts val="0"/>
              </a:spcAft>
              <a:buSzPts val="1800"/>
              <a:buChar char="●"/>
            </a:pPr>
            <a:r>
              <a:rPr lang="en"/>
              <a:t>Can be backended by a variety of file system and block storage systems via plugins.</a:t>
            </a:r>
            <a:endParaRPr/>
          </a:p>
          <a:p>
            <a:pPr indent="-342900" lvl="0" marL="457200" rtl="0" algn="l">
              <a:spcBef>
                <a:spcPts val="0"/>
              </a:spcBef>
              <a:spcAft>
                <a:spcPts val="0"/>
              </a:spcAft>
              <a:buSzPts val="1800"/>
              <a:buChar char="●"/>
            </a:pPr>
            <a:r>
              <a:rPr lang="en"/>
              <a:t>Managed by Docker and supported across operating systems.</a:t>
            </a:r>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9" name="Shape 729"/>
        <p:cNvGrpSpPr/>
        <p:nvPr/>
      </p:nvGrpSpPr>
      <p:grpSpPr>
        <a:xfrm>
          <a:off x="0" y="0"/>
          <a:ext cx="0" cy="0"/>
          <a:chOff x="0" y="0"/>
          <a:chExt cx="0" cy="0"/>
        </a:xfrm>
      </p:grpSpPr>
      <p:sp>
        <p:nvSpPr>
          <p:cNvPr id="730" name="Google Shape;730;p10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onsolas"/>
                <a:ea typeface="Consolas"/>
                <a:cs typeface="Consolas"/>
                <a:sym typeface="Consolas"/>
              </a:rPr>
              <a:t>Bind-Mount</a:t>
            </a:r>
            <a:r>
              <a:rPr lang="en"/>
              <a:t> Type Volumes</a:t>
            </a:r>
            <a:endParaRPr/>
          </a:p>
        </p:txBody>
      </p:sp>
      <p:sp>
        <p:nvSpPr>
          <p:cNvPr id="731" name="Google Shape;731;p10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A Bind-Mount allows you to mount a directory or file from the host filesystem into a container.</a:t>
            </a:r>
            <a:endParaRPr/>
          </a:p>
          <a:p>
            <a:pPr indent="-342900" lvl="0" marL="457200" rtl="0" algn="l">
              <a:spcBef>
                <a:spcPts val="0"/>
              </a:spcBef>
              <a:spcAft>
                <a:spcPts val="0"/>
              </a:spcAft>
              <a:buSzPts val="1800"/>
              <a:buChar char="●"/>
            </a:pPr>
            <a:r>
              <a:rPr lang="en"/>
              <a:t>Use a Bind-Mount when you want to provide data to a container and allow a container to optionally modify/update the data.</a:t>
            </a:r>
            <a:endParaRPr/>
          </a:p>
          <a:p>
            <a:pPr indent="-342900" lvl="0" marL="457200" rtl="0" algn="l">
              <a:spcBef>
                <a:spcPts val="0"/>
              </a:spcBef>
              <a:spcAft>
                <a:spcPts val="0"/>
              </a:spcAft>
              <a:buSzPts val="1800"/>
              <a:buChar char="●"/>
            </a:pPr>
            <a:r>
              <a:rPr lang="en"/>
              <a:t>More limited than volumes.</a:t>
            </a:r>
            <a:endParaRPr/>
          </a:p>
          <a:p>
            <a:pPr indent="-342900" lvl="0" marL="457200" rtl="0" algn="l">
              <a:spcBef>
                <a:spcPts val="0"/>
              </a:spcBef>
              <a:spcAft>
                <a:spcPts val="0"/>
              </a:spcAft>
              <a:buSzPts val="1800"/>
              <a:buChar char="●"/>
            </a:pPr>
            <a:r>
              <a:rPr lang="en"/>
              <a:t>Bind-Mounts require a full system path to the file or directory that is to be mounted.</a:t>
            </a:r>
            <a:endParaRPr/>
          </a:p>
          <a:p>
            <a:pPr indent="-342900" lvl="0" marL="457200" rtl="0" algn="l">
              <a:spcBef>
                <a:spcPts val="0"/>
              </a:spcBef>
              <a:spcAft>
                <a:spcPts val="0"/>
              </a:spcAft>
              <a:buSzPts val="1800"/>
              <a:buChar char="●"/>
            </a:pPr>
            <a:r>
              <a:rPr lang="en"/>
              <a:t>Where possible, try to use volumes rather than Bind-Mounts to allow easier management and cross platform support.</a:t>
            </a:r>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5" name="Shape 735"/>
        <p:cNvGrpSpPr/>
        <p:nvPr/>
      </p:nvGrpSpPr>
      <p:grpSpPr>
        <a:xfrm>
          <a:off x="0" y="0"/>
          <a:ext cx="0" cy="0"/>
          <a:chOff x="0" y="0"/>
          <a:chExt cx="0" cy="0"/>
        </a:xfrm>
      </p:grpSpPr>
      <p:sp>
        <p:nvSpPr>
          <p:cNvPr id="736" name="Google Shape;736;p10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onsolas"/>
                <a:ea typeface="Consolas"/>
                <a:cs typeface="Consolas"/>
                <a:sym typeface="Consolas"/>
              </a:rPr>
              <a:t>Tmpfs</a:t>
            </a:r>
            <a:r>
              <a:rPr lang="en"/>
              <a:t> Type Volumes</a:t>
            </a:r>
            <a:endParaRPr/>
          </a:p>
        </p:txBody>
      </p:sp>
      <p:sp>
        <p:nvSpPr>
          <p:cNvPr id="737" name="Google Shape;737;p10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A tmpfs type volume is a volume whose contents are stored entirely in memory.</a:t>
            </a:r>
            <a:endParaRPr/>
          </a:p>
          <a:p>
            <a:pPr indent="-342900" lvl="0" marL="457200" rtl="0" algn="l">
              <a:spcBef>
                <a:spcPts val="0"/>
              </a:spcBef>
              <a:spcAft>
                <a:spcPts val="0"/>
              </a:spcAft>
              <a:buSzPts val="1800"/>
              <a:buChar char="●"/>
            </a:pPr>
            <a:r>
              <a:rPr lang="en"/>
              <a:t>Good for I/O intensive and read-only applications.</a:t>
            </a:r>
            <a:endParaRPr/>
          </a:p>
          <a:p>
            <a:pPr indent="-317500" lvl="1" marL="914400" rtl="0" algn="l">
              <a:spcBef>
                <a:spcPts val="0"/>
              </a:spcBef>
              <a:spcAft>
                <a:spcPts val="0"/>
              </a:spcAft>
              <a:buSzPts val="1400"/>
              <a:buChar char="○"/>
            </a:pPr>
            <a:r>
              <a:rPr lang="en"/>
              <a:t>Memory tends to be more limited than disk space.</a:t>
            </a:r>
            <a:endParaRPr/>
          </a:p>
          <a:p>
            <a:pPr indent="-317500" lvl="1" marL="914400" rtl="0" algn="l">
              <a:spcBef>
                <a:spcPts val="0"/>
              </a:spcBef>
              <a:spcAft>
                <a:spcPts val="0"/>
              </a:spcAft>
              <a:buSzPts val="1400"/>
              <a:buChar char="○"/>
            </a:pPr>
            <a:r>
              <a:rPr lang="en"/>
              <a:t>Be cautious of letting a container consume too much memory!</a:t>
            </a:r>
            <a:endParaRPr/>
          </a:p>
          <a:p>
            <a:pPr indent="-342900" lvl="0" marL="457200" rtl="0" algn="l">
              <a:spcBef>
                <a:spcPts val="0"/>
              </a:spcBef>
              <a:spcAft>
                <a:spcPts val="0"/>
              </a:spcAft>
              <a:buSzPts val="1800"/>
              <a:buChar char="●"/>
            </a:pPr>
            <a:r>
              <a:rPr lang="en"/>
              <a:t>Files written to a tmpfs mount cannot be persisted. Once the container stops, the tmpfs volume is removed.</a:t>
            </a:r>
            <a:endParaRPr/>
          </a:p>
          <a:p>
            <a:pPr indent="-342900" lvl="0" marL="457200" rtl="0" algn="l">
              <a:spcBef>
                <a:spcPts val="0"/>
              </a:spcBef>
              <a:spcAft>
                <a:spcPts val="0"/>
              </a:spcAft>
              <a:buSzPts val="1800"/>
              <a:buChar char="●"/>
            </a:pPr>
            <a:r>
              <a:rPr lang="en"/>
              <a:t>Tmpfs volumes cannot be shared between containers. </a:t>
            </a:r>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1" name="Shape 741"/>
        <p:cNvGrpSpPr/>
        <p:nvPr/>
      </p:nvGrpSpPr>
      <p:grpSpPr>
        <a:xfrm>
          <a:off x="0" y="0"/>
          <a:ext cx="0" cy="0"/>
          <a:chOff x="0" y="0"/>
          <a:chExt cx="0" cy="0"/>
        </a:xfrm>
      </p:grpSpPr>
      <p:sp>
        <p:nvSpPr>
          <p:cNvPr id="742" name="Google Shape;742;p10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Docker Network Architecture</a:t>
            </a:r>
            <a:endParaRPr/>
          </a:p>
        </p:txBody>
      </p:sp>
      <p:sp>
        <p:nvSpPr>
          <p:cNvPr id="743" name="Google Shape;743;p108"/>
          <p:cNvSpPr txBox="1"/>
          <p:nvPr>
            <p:ph idx="1" type="body"/>
          </p:nvPr>
        </p:nvSpPr>
        <p:spPr>
          <a:xfrm>
            <a:off x="235500" y="1152475"/>
            <a:ext cx="8668200" cy="3783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Docker creates and manages the network architecture required for your containers to connect to each other and the external internet.</a:t>
            </a:r>
            <a:endParaRPr/>
          </a:p>
          <a:p>
            <a:pPr indent="-342900" lvl="0" marL="457200" rtl="0" algn="l">
              <a:spcBef>
                <a:spcPts val="0"/>
              </a:spcBef>
              <a:spcAft>
                <a:spcPts val="0"/>
              </a:spcAft>
              <a:buSzPts val="1800"/>
              <a:buChar char="●"/>
            </a:pPr>
            <a:r>
              <a:rPr lang="en"/>
              <a:t>When the Docker daemon starts, it will automatically create an initial private network and a bridged network interface (</a:t>
            </a:r>
            <a:r>
              <a:rPr lang="en">
                <a:latin typeface="Consolas"/>
                <a:ea typeface="Consolas"/>
                <a:cs typeface="Consolas"/>
                <a:sym typeface="Consolas"/>
              </a:rPr>
              <a:t>docker0</a:t>
            </a:r>
            <a:r>
              <a:rPr lang="en"/>
              <a:t>) on your host.</a:t>
            </a:r>
            <a:endParaRPr/>
          </a:p>
          <a:p>
            <a:pPr indent="-342900" lvl="0" marL="457200" rtl="0" algn="l">
              <a:spcBef>
                <a:spcPts val="0"/>
              </a:spcBef>
              <a:spcAft>
                <a:spcPts val="0"/>
              </a:spcAft>
              <a:buSzPts val="1800"/>
              <a:buChar char="●"/>
            </a:pPr>
            <a:r>
              <a:rPr lang="en"/>
              <a:t>The private network is used for IP address allocation for containers.</a:t>
            </a:r>
            <a:endParaRPr/>
          </a:p>
          <a:p>
            <a:pPr indent="-342900" lvl="0" marL="457200" rtl="0" algn="l">
              <a:spcBef>
                <a:spcPts val="0"/>
              </a:spcBef>
              <a:spcAft>
                <a:spcPts val="0"/>
              </a:spcAft>
              <a:buSzPts val="1800"/>
              <a:buChar char="●"/>
            </a:pPr>
            <a:r>
              <a:rPr lang="en"/>
              <a:t>The bridged network interface allows containers to reach networks external to the Docker host via the public network interface of the host.</a:t>
            </a:r>
            <a:endParaRPr/>
          </a:p>
          <a:p>
            <a:pPr indent="-342900" lvl="0" marL="457200" rtl="0" algn="l">
              <a:spcBef>
                <a:spcPts val="0"/>
              </a:spcBef>
              <a:spcAft>
                <a:spcPts val="0"/>
              </a:spcAft>
              <a:buSzPts val="1800"/>
              <a:buChar char="●"/>
            </a:pPr>
            <a:r>
              <a:rPr lang="en"/>
              <a:t>When a container is created, it will receive an IP address on the Docker private network by default and will appear as a veth network interface on the Docker host.</a:t>
            </a:r>
            <a:endParaRPr/>
          </a:p>
          <a:p>
            <a:pPr indent="-342900" lvl="0" marL="457200" rtl="0" algn="l">
              <a:spcBef>
                <a:spcPts val="0"/>
              </a:spcBef>
              <a:spcAft>
                <a:spcPts val="0"/>
              </a:spcAft>
              <a:buSzPts val="1800"/>
              <a:buChar char="●"/>
            </a:pPr>
            <a:r>
              <a:rPr lang="en"/>
              <a:t>This IP address will only be reachable from the Docker host and from containers on the same private network.</a:t>
            </a:r>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7" name="Shape 747"/>
        <p:cNvGrpSpPr/>
        <p:nvPr/>
      </p:nvGrpSpPr>
      <p:grpSpPr>
        <a:xfrm>
          <a:off x="0" y="0"/>
          <a:ext cx="0" cy="0"/>
          <a:chOff x="0" y="0"/>
          <a:chExt cx="0" cy="0"/>
        </a:xfrm>
      </p:grpSpPr>
      <p:sp>
        <p:nvSpPr>
          <p:cNvPr id="748" name="Google Shape;748;p10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Docker Networking: A Simple Example</a:t>
            </a:r>
            <a:endParaRPr/>
          </a:p>
        </p:txBody>
      </p:sp>
      <p:pic>
        <p:nvPicPr>
          <p:cNvPr id="749" name="Google Shape;749;p109"/>
          <p:cNvPicPr preferRelativeResize="0"/>
          <p:nvPr/>
        </p:nvPicPr>
        <p:blipFill>
          <a:blip r:embed="rId3">
            <a:alphaModFix/>
          </a:blip>
          <a:stretch>
            <a:fillRect/>
          </a:stretch>
        </p:blipFill>
        <p:spPr>
          <a:xfrm>
            <a:off x="3143250" y="1298000"/>
            <a:ext cx="2857500" cy="3495675"/>
          </a:xfrm>
          <a:prstGeom prst="rect">
            <a:avLst/>
          </a:prstGeom>
          <a:noFill/>
          <a:ln>
            <a:noFill/>
          </a:ln>
        </p:spPr>
      </p:pic>
      <p:sp>
        <p:nvSpPr>
          <p:cNvPr id="750" name="Google Shape;750;p109"/>
          <p:cNvSpPr/>
          <p:nvPr/>
        </p:nvSpPr>
        <p:spPr>
          <a:xfrm>
            <a:off x="3981850" y="2616625"/>
            <a:ext cx="1087800" cy="2616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109"/>
          <p:cNvSpPr/>
          <p:nvPr/>
        </p:nvSpPr>
        <p:spPr>
          <a:xfrm>
            <a:off x="4257150" y="3106800"/>
            <a:ext cx="523800" cy="261600"/>
          </a:xfrm>
          <a:prstGeom prst="rect">
            <a:avLst/>
          </a:prstGeom>
          <a:noFill/>
          <a:ln cap="flat" cmpd="sng" w="2857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109"/>
          <p:cNvSpPr/>
          <p:nvPr/>
        </p:nvSpPr>
        <p:spPr>
          <a:xfrm>
            <a:off x="4089275" y="3570100"/>
            <a:ext cx="859500" cy="396300"/>
          </a:xfrm>
          <a:prstGeom prst="rect">
            <a:avLst/>
          </a:prstGeom>
          <a:noFill/>
          <a:ln cap="flat" cmpd="sng" w="2857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109"/>
          <p:cNvSpPr/>
          <p:nvPr/>
        </p:nvSpPr>
        <p:spPr>
          <a:xfrm>
            <a:off x="3981850" y="4532075"/>
            <a:ext cx="1087800" cy="261600"/>
          </a:xfrm>
          <a:prstGeom prst="rect">
            <a:avLst/>
          </a:prstGeom>
          <a:noFill/>
          <a:ln cap="flat" cmpd="sng" w="28575">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109"/>
          <p:cNvSpPr txBox="1"/>
          <p:nvPr/>
        </p:nvSpPr>
        <p:spPr>
          <a:xfrm>
            <a:off x="708675" y="2488825"/>
            <a:ext cx="2028000" cy="51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0000"/>
                </a:solidFill>
              </a:rPr>
              <a:t>The container’s private IP address.</a:t>
            </a:r>
            <a:endParaRPr>
              <a:solidFill>
                <a:srgbClr val="FF0000"/>
              </a:solidFill>
            </a:endParaRPr>
          </a:p>
        </p:txBody>
      </p:sp>
      <p:sp>
        <p:nvSpPr>
          <p:cNvPr id="755" name="Google Shape;755;p109"/>
          <p:cNvSpPr txBox="1"/>
          <p:nvPr/>
        </p:nvSpPr>
        <p:spPr>
          <a:xfrm>
            <a:off x="6175525" y="2979000"/>
            <a:ext cx="2473200" cy="51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9900"/>
                </a:solidFill>
              </a:rPr>
              <a:t>The container’s veth interface on the Docker host.</a:t>
            </a:r>
            <a:endParaRPr>
              <a:solidFill>
                <a:srgbClr val="FF9900"/>
              </a:solidFill>
            </a:endParaRPr>
          </a:p>
        </p:txBody>
      </p:sp>
      <p:sp>
        <p:nvSpPr>
          <p:cNvPr id="756" name="Google Shape;756;p109"/>
          <p:cNvSpPr txBox="1"/>
          <p:nvPr/>
        </p:nvSpPr>
        <p:spPr>
          <a:xfrm>
            <a:off x="486075" y="3509650"/>
            <a:ext cx="2473200" cy="51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00FF00"/>
                </a:solidFill>
              </a:rPr>
              <a:t>Docker’s bridge network interface.</a:t>
            </a:r>
            <a:endParaRPr>
              <a:solidFill>
                <a:srgbClr val="00FF00"/>
              </a:solidFill>
            </a:endParaRPr>
          </a:p>
        </p:txBody>
      </p:sp>
      <p:sp>
        <p:nvSpPr>
          <p:cNvPr id="757" name="Google Shape;757;p109"/>
          <p:cNvSpPr txBox="1"/>
          <p:nvPr/>
        </p:nvSpPr>
        <p:spPr>
          <a:xfrm>
            <a:off x="6175525" y="4404275"/>
            <a:ext cx="2473200" cy="51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9900FF"/>
                </a:solidFill>
              </a:rPr>
              <a:t>The Docker host’s external network interface.</a:t>
            </a:r>
            <a:endParaRPr>
              <a:solidFill>
                <a:srgbClr val="9900FF"/>
              </a:solidFill>
            </a:endParaRPr>
          </a:p>
        </p:txBody>
      </p:sp>
      <p:cxnSp>
        <p:nvCxnSpPr>
          <p:cNvPr id="758" name="Google Shape;758;p109"/>
          <p:cNvCxnSpPr>
            <a:endCxn id="750" idx="1"/>
          </p:cNvCxnSpPr>
          <p:nvPr/>
        </p:nvCxnSpPr>
        <p:spPr>
          <a:xfrm>
            <a:off x="2736550" y="2747425"/>
            <a:ext cx="1245300" cy="0"/>
          </a:xfrm>
          <a:prstGeom prst="straightConnector1">
            <a:avLst/>
          </a:prstGeom>
          <a:noFill/>
          <a:ln cap="flat" cmpd="sng" w="9525">
            <a:solidFill>
              <a:srgbClr val="FF0000"/>
            </a:solidFill>
            <a:prstDash val="solid"/>
            <a:round/>
            <a:headEnd len="med" w="med" type="none"/>
            <a:tailEnd len="med" w="med" type="triangle"/>
          </a:ln>
        </p:spPr>
      </p:cxnSp>
      <p:cxnSp>
        <p:nvCxnSpPr>
          <p:cNvPr id="759" name="Google Shape;759;p109"/>
          <p:cNvCxnSpPr>
            <a:stCxn id="755" idx="1"/>
            <a:endCxn id="751" idx="3"/>
          </p:cNvCxnSpPr>
          <p:nvPr/>
        </p:nvCxnSpPr>
        <p:spPr>
          <a:xfrm rot="10800000">
            <a:off x="4780825" y="3237600"/>
            <a:ext cx="1394700" cy="0"/>
          </a:xfrm>
          <a:prstGeom prst="straightConnector1">
            <a:avLst/>
          </a:prstGeom>
          <a:noFill/>
          <a:ln cap="flat" cmpd="sng" w="9525">
            <a:solidFill>
              <a:srgbClr val="FF9900"/>
            </a:solidFill>
            <a:prstDash val="solid"/>
            <a:round/>
            <a:headEnd len="med" w="med" type="none"/>
            <a:tailEnd len="med" w="med" type="triangle"/>
          </a:ln>
        </p:spPr>
      </p:cxnSp>
      <p:cxnSp>
        <p:nvCxnSpPr>
          <p:cNvPr id="760" name="Google Shape;760;p109"/>
          <p:cNvCxnSpPr>
            <a:stCxn id="756" idx="3"/>
            <a:endCxn id="752" idx="1"/>
          </p:cNvCxnSpPr>
          <p:nvPr/>
        </p:nvCxnSpPr>
        <p:spPr>
          <a:xfrm>
            <a:off x="2959275" y="3768250"/>
            <a:ext cx="1130100" cy="0"/>
          </a:xfrm>
          <a:prstGeom prst="straightConnector1">
            <a:avLst/>
          </a:prstGeom>
          <a:noFill/>
          <a:ln cap="flat" cmpd="sng" w="9525">
            <a:solidFill>
              <a:srgbClr val="00FF00"/>
            </a:solidFill>
            <a:prstDash val="solid"/>
            <a:round/>
            <a:headEnd len="med" w="med" type="none"/>
            <a:tailEnd len="med" w="med" type="triangle"/>
          </a:ln>
        </p:spPr>
      </p:cxnSp>
      <p:cxnSp>
        <p:nvCxnSpPr>
          <p:cNvPr id="761" name="Google Shape;761;p109"/>
          <p:cNvCxnSpPr>
            <a:endCxn id="753" idx="3"/>
          </p:cNvCxnSpPr>
          <p:nvPr/>
        </p:nvCxnSpPr>
        <p:spPr>
          <a:xfrm rot="10800000">
            <a:off x="5069650" y="4662875"/>
            <a:ext cx="1105800" cy="0"/>
          </a:xfrm>
          <a:prstGeom prst="straightConnector1">
            <a:avLst/>
          </a:prstGeom>
          <a:noFill/>
          <a:ln cap="flat" cmpd="sng" w="9525">
            <a:solidFill>
              <a:srgbClr val="9900FF"/>
            </a:solidFill>
            <a:prstDash val="solid"/>
            <a:round/>
            <a:headEnd len="med" w="med" type="none"/>
            <a:tailEnd len="med" w="med" type="triangle"/>
          </a:ln>
        </p:spPr>
      </p:cxn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5" name="Shape 765"/>
        <p:cNvGrpSpPr/>
        <p:nvPr/>
      </p:nvGrpSpPr>
      <p:grpSpPr>
        <a:xfrm>
          <a:off x="0" y="0"/>
          <a:ext cx="0" cy="0"/>
          <a:chOff x="0" y="0"/>
          <a:chExt cx="0" cy="0"/>
        </a:xfrm>
      </p:grpSpPr>
      <p:sp>
        <p:nvSpPr>
          <p:cNvPr id="766" name="Google Shape;766;p11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Docker Networking: Port Mapping</a:t>
            </a:r>
            <a:endParaRPr/>
          </a:p>
        </p:txBody>
      </p:sp>
      <p:sp>
        <p:nvSpPr>
          <p:cNvPr id="767" name="Google Shape;767;p11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When a container is run, it is possible to map a port and a network interface from the Docker host to a port within the container.</a:t>
            </a:r>
            <a:endParaRPr/>
          </a:p>
          <a:p>
            <a:pPr indent="-342900" lvl="0" marL="457200" rtl="0" algn="l">
              <a:spcBef>
                <a:spcPts val="0"/>
              </a:spcBef>
              <a:spcAft>
                <a:spcPts val="0"/>
              </a:spcAft>
              <a:buSzPts val="1800"/>
              <a:buChar char="●"/>
            </a:pPr>
            <a:r>
              <a:rPr lang="en"/>
              <a:t>This allows an application running inside a container to be reached via the IP address/FQDN of the Docker host on the exposed port.</a:t>
            </a:r>
            <a:endParaRPr/>
          </a:p>
          <a:p>
            <a:pPr indent="-342900" lvl="0" marL="457200" rtl="0" algn="l">
              <a:spcBef>
                <a:spcPts val="0"/>
              </a:spcBef>
              <a:spcAft>
                <a:spcPts val="0"/>
              </a:spcAft>
              <a:buSzPts val="1800"/>
              <a:buChar char="●"/>
            </a:pPr>
            <a:r>
              <a:rPr lang="en"/>
              <a:t>This is done via the </a:t>
            </a:r>
            <a:r>
              <a:rPr lang="en">
                <a:latin typeface="Consolas"/>
                <a:ea typeface="Consolas"/>
                <a:cs typeface="Consolas"/>
                <a:sym typeface="Consolas"/>
              </a:rPr>
              <a:t>--publish, -p</a:t>
            </a:r>
            <a:r>
              <a:rPr lang="en"/>
              <a:t> option for </a:t>
            </a:r>
            <a:r>
              <a:rPr lang="en">
                <a:latin typeface="Consolas"/>
                <a:ea typeface="Consolas"/>
                <a:cs typeface="Consolas"/>
                <a:sym typeface="Consolas"/>
              </a:rPr>
              <a:t>docker run.</a:t>
            </a:r>
            <a:endParaRPr>
              <a:latin typeface="Consolas"/>
              <a:ea typeface="Consolas"/>
              <a:cs typeface="Consolas"/>
              <a:sym typeface="Consolas"/>
            </a:endParaRPr>
          </a:p>
        </p:txBody>
      </p:sp>
      <p:sp>
        <p:nvSpPr>
          <p:cNvPr id="768" name="Google Shape;768;p110"/>
          <p:cNvSpPr/>
          <p:nvPr/>
        </p:nvSpPr>
        <p:spPr>
          <a:xfrm>
            <a:off x="311700" y="2878500"/>
            <a:ext cx="8719800" cy="1929000"/>
          </a:xfrm>
          <a:prstGeom prst="snip1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onsolas"/>
                <a:ea typeface="Consolas"/>
                <a:cs typeface="Consolas"/>
                <a:sym typeface="Consolas"/>
              </a:rPr>
              <a:t># Map port 8080 to port 80 in the nginx container only on the loopback interface.</a:t>
            </a:r>
            <a:endParaRPr>
              <a:latin typeface="Consolas"/>
              <a:ea typeface="Consolas"/>
              <a:cs typeface="Consolas"/>
              <a:sym typeface="Consolas"/>
            </a:endParaRPr>
          </a:p>
          <a:p>
            <a:pPr indent="0" lvl="0" marL="0" rtl="0" algn="l">
              <a:spcBef>
                <a:spcPts val="0"/>
              </a:spcBef>
              <a:spcAft>
                <a:spcPts val="0"/>
              </a:spcAft>
              <a:buNone/>
            </a:pPr>
            <a:r>
              <a:rPr lang="en">
                <a:latin typeface="Consolas"/>
                <a:ea typeface="Consolas"/>
                <a:cs typeface="Consolas"/>
                <a:sym typeface="Consolas"/>
              </a:rPr>
              <a:t>$ docker run -p 127.0.0.1:8080:80 nginx:1.17</a:t>
            </a:r>
            <a:endParaRPr>
              <a:solidFill>
                <a:schemeClr val="dk1"/>
              </a:solidFill>
              <a:latin typeface="Consolas"/>
              <a:ea typeface="Consolas"/>
              <a:cs typeface="Consolas"/>
              <a:sym typeface="Consolas"/>
            </a:endParaRPr>
          </a:p>
          <a:p>
            <a:pPr indent="0" lvl="0" marL="0" rtl="0" algn="l">
              <a:spcBef>
                <a:spcPts val="0"/>
              </a:spcBef>
              <a:spcAft>
                <a:spcPts val="0"/>
              </a:spcAft>
              <a:buNone/>
            </a:pPr>
            <a:r>
              <a:t/>
            </a:r>
            <a:endParaRPr>
              <a:solidFill>
                <a:schemeClr val="dk1"/>
              </a:solidFill>
              <a:latin typeface="Consolas"/>
              <a:ea typeface="Consolas"/>
              <a:cs typeface="Consolas"/>
              <a:sym typeface="Consolas"/>
            </a:endParaRPr>
          </a:p>
          <a:p>
            <a:pPr indent="0" lvl="0" marL="0" rtl="0" algn="l">
              <a:spcBef>
                <a:spcPts val="0"/>
              </a:spcBef>
              <a:spcAft>
                <a:spcPts val="0"/>
              </a:spcAft>
              <a:buNone/>
            </a:pPr>
            <a:r>
              <a:rPr lang="en">
                <a:solidFill>
                  <a:schemeClr val="dk1"/>
                </a:solidFill>
                <a:latin typeface="Consolas"/>
                <a:ea typeface="Consolas"/>
                <a:cs typeface="Consolas"/>
                <a:sym typeface="Consolas"/>
              </a:rPr>
              <a:t># Check to see that the exposed port is in the LISTEN state.</a:t>
            </a:r>
            <a:endParaRPr>
              <a:solidFill>
                <a:schemeClr val="dk1"/>
              </a:solidFill>
              <a:latin typeface="Consolas"/>
              <a:ea typeface="Consolas"/>
              <a:cs typeface="Consolas"/>
              <a:sym typeface="Consolas"/>
            </a:endParaRPr>
          </a:p>
          <a:p>
            <a:pPr indent="0" lvl="0" marL="0" rtl="0" algn="l">
              <a:spcBef>
                <a:spcPts val="0"/>
              </a:spcBef>
              <a:spcAft>
                <a:spcPts val="0"/>
              </a:spcAft>
              <a:buNone/>
            </a:pPr>
            <a:r>
              <a:rPr lang="en">
                <a:solidFill>
                  <a:schemeClr val="dk1"/>
                </a:solidFill>
                <a:latin typeface="Consolas"/>
                <a:ea typeface="Consolas"/>
                <a:cs typeface="Consolas"/>
                <a:sym typeface="Consolas"/>
              </a:rPr>
              <a:t>$ netstat -tulpn</a:t>
            </a:r>
            <a:endParaRPr>
              <a:solidFill>
                <a:schemeClr val="dk1"/>
              </a:solidFill>
              <a:latin typeface="Consolas"/>
              <a:ea typeface="Consolas"/>
              <a:cs typeface="Consolas"/>
              <a:sym typeface="Consolas"/>
            </a:endParaRPr>
          </a:p>
          <a:p>
            <a:pPr indent="0" lvl="0" marL="0" rtl="0" algn="l">
              <a:spcBef>
                <a:spcPts val="0"/>
              </a:spcBef>
              <a:spcAft>
                <a:spcPts val="0"/>
              </a:spcAft>
              <a:buNone/>
            </a:pPr>
            <a:r>
              <a:rPr lang="en">
                <a:solidFill>
                  <a:schemeClr val="dk1"/>
                </a:solidFill>
                <a:latin typeface="Consolas"/>
                <a:ea typeface="Consolas"/>
                <a:cs typeface="Consolas"/>
                <a:sym typeface="Consolas"/>
              </a:rPr>
              <a:t>Proto Recv-Q  Send-Q  Local Address  Foreign Address  State   PID/Program name</a:t>
            </a:r>
            <a:endParaRPr>
              <a:solidFill>
                <a:schemeClr val="dk1"/>
              </a:solidFill>
              <a:latin typeface="Consolas"/>
              <a:ea typeface="Consolas"/>
              <a:cs typeface="Consolas"/>
              <a:sym typeface="Consolas"/>
            </a:endParaRPr>
          </a:p>
          <a:p>
            <a:pPr indent="0" lvl="0" marL="0" rtl="0" algn="l">
              <a:spcBef>
                <a:spcPts val="0"/>
              </a:spcBef>
              <a:spcAft>
                <a:spcPts val="0"/>
              </a:spcAft>
              <a:buNone/>
            </a:pPr>
            <a:r>
              <a:rPr lang="en">
                <a:solidFill>
                  <a:schemeClr val="dk1"/>
                </a:solidFill>
                <a:latin typeface="Consolas"/>
                <a:ea typeface="Consolas"/>
                <a:cs typeface="Consolas"/>
                <a:sym typeface="Consolas"/>
              </a:rPr>
              <a:t>tcp     0  	  0    127.0.0.1:8080    0.0.0.0:*      LISTEN  19112/docker-proxy</a:t>
            </a:r>
            <a:endParaRPr>
              <a:solidFill>
                <a:schemeClr val="dk1"/>
              </a:solidFill>
              <a:latin typeface="Consolas"/>
              <a:ea typeface="Consolas"/>
              <a:cs typeface="Consolas"/>
              <a:sym typeface="Consolas"/>
            </a:endParaRPr>
          </a:p>
          <a:p>
            <a:pPr indent="0" lvl="0" marL="0" rtl="0" algn="l">
              <a:spcBef>
                <a:spcPts val="0"/>
              </a:spcBef>
              <a:spcAft>
                <a:spcPts val="0"/>
              </a:spcAft>
              <a:buNone/>
            </a:pPr>
            <a:r>
              <a:t/>
            </a:r>
            <a:endParaRPr>
              <a:latin typeface="Consolas"/>
              <a:ea typeface="Consolas"/>
              <a:cs typeface="Consolas"/>
              <a:sym typeface="Consolas"/>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2" name="Shape 772"/>
        <p:cNvGrpSpPr/>
        <p:nvPr/>
      </p:nvGrpSpPr>
      <p:grpSpPr>
        <a:xfrm>
          <a:off x="0" y="0"/>
          <a:ext cx="0" cy="0"/>
          <a:chOff x="0" y="0"/>
          <a:chExt cx="0" cy="0"/>
        </a:xfrm>
      </p:grpSpPr>
      <p:sp>
        <p:nvSpPr>
          <p:cNvPr id="773" name="Google Shape;773;p11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Docker Networking: Port Mapping</a:t>
            </a:r>
            <a:endParaRPr/>
          </a:p>
        </p:txBody>
      </p:sp>
      <p:grpSp>
        <p:nvGrpSpPr>
          <p:cNvPr id="774" name="Google Shape;774;p111"/>
          <p:cNvGrpSpPr/>
          <p:nvPr/>
        </p:nvGrpSpPr>
        <p:grpSpPr>
          <a:xfrm>
            <a:off x="2523025" y="1150000"/>
            <a:ext cx="4097961" cy="3820976"/>
            <a:chOff x="152400" y="1170125"/>
            <a:chExt cx="4097961" cy="3820976"/>
          </a:xfrm>
        </p:grpSpPr>
        <p:pic>
          <p:nvPicPr>
            <p:cNvPr id="775" name="Google Shape;775;p111"/>
            <p:cNvPicPr preferRelativeResize="0"/>
            <p:nvPr/>
          </p:nvPicPr>
          <p:blipFill>
            <a:blip r:embed="rId3">
              <a:alphaModFix/>
            </a:blip>
            <a:stretch>
              <a:fillRect/>
            </a:stretch>
          </p:blipFill>
          <p:spPr>
            <a:xfrm>
              <a:off x="152400" y="1170125"/>
              <a:ext cx="4097961" cy="3820976"/>
            </a:xfrm>
            <a:prstGeom prst="rect">
              <a:avLst/>
            </a:prstGeom>
            <a:noFill/>
            <a:ln>
              <a:noFill/>
            </a:ln>
          </p:spPr>
        </p:pic>
        <p:pic>
          <p:nvPicPr>
            <p:cNvPr id="776" name="Google Shape;776;p111"/>
            <p:cNvPicPr preferRelativeResize="0"/>
            <p:nvPr/>
          </p:nvPicPr>
          <p:blipFill>
            <a:blip r:embed="rId4">
              <a:alphaModFix/>
            </a:blip>
            <a:stretch>
              <a:fillRect/>
            </a:stretch>
          </p:blipFill>
          <p:spPr>
            <a:xfrm>
              <a:off x="1750425" y="3053557"/>
              <a:ext cx="848175" cy="439343"/>
            </a:xfrm>
            <a:prstGeom prst="rect">
              <a:avLst/>
            </a:prstGeom>
            <a:noFill/>
            <a:ln>
              <a:noFill/>
            </a:ln>
          </p:spPr>
        </p:pic>
      </p:grpSp>
      <p:sp>
        <p:nvSpPr>
          <p:cNvPr id="777" name="Google Shape;777;p111"/>
          <p:cNvSpPr/>
          <p:nvPr/>
        </p:nvSpPr>
        <p:spPr>
          <a:xfrm>
            <a:off x="3088775" y="2310150"/>
            <a:ext cx="1087800" cy="2616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111"/>
          <p:cNvSpPr/>
          <p:nvPr/>
        </p:nvSpPr>
        <p:spPr>
          <a:xfrm>
            <a:off x="4987025" y="2310150"/>
            <a:ext cx="1087800" cy="261600"/>
          </a:xfrm>
          <a:prstGeom prst="rect">
            <a:avLst/>
          </a:prstGeom>
          <a:noFill/>
          <a:ln cap="flat" cmpd="sng" w="2857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111"/>
          <p:cNvSpPr/>
          <p:nvPr/>
        </p:nvSpPr>
        <p:spPr>
          <a:xfrm>
            <a:off x="4888350" y="2755850"/>
            <a:ext cx="637800" cy="261600"/>
          </a:xfrm>
          <a:prstGeom prst="rect">
            <a:avLst/>
          </a:prstGeom>
          <a:noFill/>
          <a:ln cap="flat" cmpd="sng" w="2857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111"/>
          <p:cNvSpPr/>
          <p:nvPr/>
        </p:nvSpPr>
        <p:spPr>
          <a:xfrm>
            <a:off x="4606325" y="4389700"/>
            <a:ext cx="637800" cy="261600"/>
          </a:xfrm>
          <a:prstGeom prst="rect">
            <a:avLst/>
          </a:prstGeom>
          <a:noFill/>
          <a:ln cap="flat" cmpd="sng" w="28575">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111"/>
          <p:cNvSpPr txBox="1"/>
          <p:nvPr/>
        </p:nvSpPr>
        <p:spPr>
          <a:xfrm>
            <a:off x="311700" y="1937400"/>
            <a:ext cx="2028000" cy="1007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0000"/>
                </a:solidFill>
              </a:rPr>
              <a:t>No port is mapped for the DB container. It is only reachable via it’s private IP.</a:t>
            </a:r>
            <a:endParaRPr>
              <a:solidFill>
                <a:srgbClr val="FF0000"/>
              </a:solidFill>
            </a:endParaRPr>
          </a:p>
        </p:txBody>
      </p:sp>
      <p:sp>
        <p:nvSpPr>
          <p:cNvPr id="782" name="Google Shape;782;p111"/>
          <p:cNvSpPr txBox="1"/>
          <p:nvPr/>
        </p:nvSpPr>
        <p:spPr>
          <a:xfrm>
            <a:off x="6728100" y="1399125"/>
            <a:ext cx="2247300" cy="147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9900"/>
                </a:solidFill>
              </a:rPr>
              <a:t>The web container has a port mapped. It is reachable via it’s private IP and via the eth0 interface on the Docker host via port 8000.</a:t>
            </a:r>
            <a:endParaRPr>
              <a:solidFill>
                <a:srgbClr val="FF9900"/>
              </a:solidFill>
            </a:endParaRPr>
          </a:p>
        </p:txBody>
      </p:sp>
      <p:sp>
        <p:nvSpPr>
          <p:cNvPr id="783" name="Google Shape;783;p111"/>
          <p:cNvSpPr txBox="1"/>
          <p:nvPr/>
        </p:nvSpPr>
        <p:spPr>
          <a:xfrm>
            <a:off x="6775100" y="3017450"/>
            <a:ext cx="22473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00FF00"/>
                </a:solidFill>
              </a:rPr>
              <a:t>The exposed port for the web container</a:t>
            </a:r>
            <a:endParaRPr>
              <a:solidFill>
                <a:srgbClr val="00FF00"/>
              </a:solidFill>
            </a:endParaRPr>
          </a:p>
        </p:txBody>
      </p:sp>
      <p:sp>
        <p:nvSpPr>
          <p:cNvPr id="784" name="Google Shape;784;p111"/>
          <p:cNvSpPr txBox="1"/>
          <p:nvPr/>
        </p:nvSpPr>
        <p:spPr>
          <a:xfrm>
            <a:off x="202050" y="4234150"/>
            <a:ext cx="22473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9900FF"/>
                </a:solidFill>
              </a:rPr>
              <a:t>The mapped port on the Docker host.</a:t>
            </a:r>
            <a:endParaRPr>
              <a:solidFill>
                <a:srgbClr val="9900FF"/>
              </a:solidFill>
            </a:endParaRPr>
          </a:p>
        </p:txBody>
      </p:sp>
      <p:cxnSp>
        <p:nvCxnSpPr>
          <p:cNvPr id="785" name="Google Shape;785;p111"/>
          <p:cNvCxnSpPr>
            <a:stCxn id="781" idx="3"/>
            <a:endCxn id="777" idx="1"/>
          </p:cNvCxnSpPr>
          <p:nvPr/>
        </p:nvCxnSpPr>
        <p:spPr>
          <a:xfrm>
            <a:off x="2339700" y="2440950"/>
            <a:ext cx="749100" cy="0"/>
          </a:xfrm>
          <a:prstGeom prst="straightConnector1">
            <a:avLst/>
          </a:prstGeom>
          <a:noFill/>
          <a:ln cap="flat" cmpd="sng" w="9525">
            <a:solidFill>
              <a:srgbClr val="FF0000"/>
            </a:solidFill>
            <a:prstDash val="solid"/>
            <a:round/>
            <a:headEnd len="med" w="med" type="none"/>
            <a:tailEnd len="med" w="med" type="triangle"/>
          </a:ln>
        </p:spPr>
      </p:cxnSp>
      <p:cxnSp>
        <p:nvCxnSpPr>
          <p:cNvPr id="786" name="Google Shape;786;p111"/>
          <p:cNvCxnSpPr>
            <a:endCxn id="778" idx="3"/>
          </p:cNvCxnSpPr>
          <p:nvPr/>
        </p:nvCxnSpPr>
        <p:spPr>
          <a:xfrm flipH="1">
            <a:off x="6074825" y="2135250"/>
            <a:ext cx="653400" cy="305700"/>
          </a:xfrm>
          <a:prstGeom prst="straightConnector1">
            <a:avLst/>
          </a:prstGeom>
          <a:noFill/>
          <a:ln cap="flat" cmpd="sng" w="9525">
            <a:solidFill>
              <a:srgbClr val="FF9900"/>
            </a:solidFill>
            <a:prstDash val="solid"/>
            <a:round/>
            <a:headEnd len="med" w="med" type="none"/>
            <a:tailEnd len="med" w="med" type="triangle"/>
          </a:ln>
        </p:spPr>
      </p:cxnSp>
      <p:cxnSp>
        <p:nvCxnSpPr>
          <p:cNvPr id="787" name="Google Shape;787;p111"/>
          <p:cNvCxnSpPr>
            <a:stCxn id="783" idx="1"/>
            <a:endCxn id="779" idx="3"/>
          </p:cNvCxnSpPr>
          <p:nvPr/>
        </p:nvCxnSpPr>
        <p:spPr>
          <a:xfrm rot="10800000">
            <a:off x="5526200" y="2886800"/>
            <a:ext cx="1248900" cy="417000"/>
          </a:xfrm>
          <a:prstGeom prst="straightConnector1">
            <a:avLst/>
          </a:prstGeom>
          <a:noFill/>
          <a:ln cap="flat" cmpd="sng" w="9525">
            <a:solidFill>
              <a:srgbClr val="00FF00"/>
            </a:solidFill>
            <a:prstDash val="solid"/>
            <a:round/>
            <a:headEnd len="med" w="med" type="none"/>
            <a:tailEnd len="med" w="med" type="triangle"/>
          </a:ln>
        </p:spPr>
      </p:cxnSp>
      <p:cxnSp>
        <p:nvCxnSpPr>
          <p:cNvPr id="788" name="Google Shape;788;p111"/>
          <p:cNvCxnSpPr>
            <a:stCxn id="784" idx="3"/>
            <a:endCxn id="780" idx="1"/>
          </p:cNvCxnSpPr>
          <p:nvPr/>
        </p:nvCxnSpPr>
        <p:spPr>
          <a:xfrm>
            <a:off x="2449350" y="4520500"/>
            <a:ext cx="2157000" cy="0"/>
          </a:xfrm>
          <a:prstGeom prst="straightConnector1">
            <a:avLst/>
          </a:prstGeom>
          <a:noFill/>
          <a:ln cap="flat" cmpd="sng" w="9525">
            <a:solidFill>
              <a:srgbClr val="9900FF"/>
            </a:solidFill>
            <a:prstDash val="solid"/>
            <a:round/>
            <a:headEnd len="med" w="med" type="none"/>
            <a:tailEnd len="med" w="med" type="triangle"/>
          </a:ln>
        </p:spPr>
      </p:cxnSp>
      <p:sp>
        <p:nvSpPr>
          <p:cNvPr id="789" name="Google Shape;789;p111"/>
          <p:cNvSpPr txBox="1"/>
          <p:nvPr/>
        </p:nvSpPr>
        <p:spPr>
          <a:xfrm>
            <a:off x="6620975" y="4020000"/>
            <a:ext cx="2523000" cy="951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Requests to</a:t>
            </a:r>
            <a:endParaRPr/>
          </a:p>
          <a:p>
            <a:pPr indent="0" lvl="0" marL="0" rtl="0" algn="ctr">
              <a:spcBef>
                <a:spcPts val="0"/>
              </a:spcBef>
              <a:spcAft>
                <a:spcPts val="0"/>
              </a:spcAft>
              <a:buNone/>
            </a:pPr>
            <a:r>
              <a:rPr lang="en"/>
              <a:t>http://192.168.1.2:8000</a:t>
            </a:r>
            <a:endParaRPr/>
          </a:p>
          <a:p>
            <a:pPr indent="0" lvl="0" marL="0" rtl="0" algn="ctr">
              <a:spcBef>
                <a:spcPts val="0"/>
              </a:spcBef>
              <a:spcAft>
                <a:spcPts val="0"/>
              </a:spcAft>
              <a:buNone/>
            </a:pPr>
            <a:r>
              <a:rPr lang="en"/>
              <a:t>will be routed to port 5000 in the web container.</a:t>
            </a:r>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3" name="Shape 793"/>
        <p:cNvGrpSpPr/>
        <p:nvPr/>
      </p:nvGrpSpPr>
      <p:grpSpPr>
        <a:xfrm>
          <a:off x="0" y="0"/>
          <a:ext cx="0" cy="0"/>
          <a:chOff x="0" y="0"/>
          <a:chExt cx="0" cy="0"/>
        </a:xfrm>
      </p:grpSpPr>
      <p:sp>
        <p:nvSpPr>
          <p:cNvPr id="794" name="Google Shape;794;p11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Advanced Docker Networking</a:t>
            </a:r>
            <a:endParaRPr/>
          </a:p>
        </p:txBody>
      </p:sp>
      <p:sp>
        <p:nvSpPr>
          <p:cNvPr id="795" name="Google Shape;795;p112"/>
          <p:cNvSpPr txBox="1"/>
          <p:nvPr>
            <p:ph idx="1" type="body"/>
          </p:nvPr>
        </p:nvSpPr>
        <p:spPr>
          <a:xfrm>
            <a:off x="311700" y="1152475"/>
            <a:ext cx="8520600" cy="3841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It is possible to create additional Docker networks beyond </a:t>
            </a:r>
            <a:r>
              <a:rPr lang="en">
                <a:latin typeface="Consolas"/>
                <a:ea typeface="Consolas"/>
                <a:cs typeface="Consolas"/>
                <a:sym typeface="Consolas"/>
              </a:rPr>
              <a:t>docker0</a:t>
            </a:r>
            <a:r>
              <a:rPr lang="en"/>
              <a:t>.</a:t>
            </a:r>
            <a:endParaRPr/>
          </a:p>
          <a:p>
            <a:pPr indent="-342900" lvl="0" marL="457200" rtl="0" algn="l">
              <a:spcBef>
                <a:spcPts val="0"/>
              </a:spcBef>
              <a:spcAft>
                <a:spcPts val="0"/>
              </a:spcAft>
              <a:buSzPts val="1800"/>
              <a:buChar char="●"/>
            </a:pPr>
            <a:r>
              <a:rPr lang="en"/>
              <a:t>A container may be granted network interfaces on several different networks to enable cross network communication between containers.</a:t>
            </a:r>
            <a:endParaRPr/>
          </a:p>
          <a:p>
            <a:pPr indent="-342900" lvl="0" marL="457200" rtl="0" algn="l">
              <a:spcBef>
                <a:spcPts val="0"/>
              </a:spcBef>
              <a:spcAft>
                <a:spcPts val="0"/>
              </a:spcAft>
              <a:buSzPts val="1800"/>
              <a:buChar char="●"/>
            </a:pPr>
            <a:r>
              <a:rPr lang="en"/>
              <a:t>There are also different types of network drivers beyond the standard bridge driver.</a:t>
            </a:r>
            <a:endParaRPr/>
          </a:p>
          <a:p>
            <a:pPr indent="-317500" lvl="1" marL="914400" rtl="0" algn="l">
              <a:spcBef>
                <a:spcPts val="0"/>
              </a:spcBef>
              <a:spcAft>
                <a:spcPts val="0"/>
              </a:spcAft>
              <a:buSzPts val="1400"/>
              <a:buChar char="○"/>
            </a:pPr>
            <a:r>
              <a:rPr lang="en">
                <a:latin typeface="Consolas"/>
                <a:ea typeface="Consolas"/>
                <a:cs typeface="Consolas"/>
                <a:sym typeface="Consolas"/>
              </a:rPr>
              <a:t>Host</a:t>
            </a:r>
            <a:r>
              <a:rPr lang="en"/>
              <a:t>: Removes network isolation between containers and the Docker host.</a:t>
            </a:r>
            <a:endParaRPr/>
          </a:p>
          <a:p>
            <a:pPr indent="-317500" lvl="1" marL="914400" rtl="0" algn="l">
              <a:spcBef>
                <a:spcPts val="0"/>
              </a:spcBef>
              <a:spcAft>
                <a:spcPts val="0"/>
              </a:spcAft>
              <a:buSzPts val="1400"/>
              <a:buChar char="○"/>
            </a:pPr>
            <a:r>
              <a:rPr lang="en">
                <a:latin typeface="Consolas"/>
                <a:ea typeface="Consolas"/>
                <a:cs typeface="Consolas"/>
                <a:sym typeface="Consolas"/>
              </a:rPr>
              <a:t>Overlay</a:t>
            </a:r>
            <a:r>
              <a:rPr lang="en"/>
              <a:t>: Used to connect multiple Docker daemons together for networking across hosts.</a:t>
            </a:r>
            <a:endParaRPr/>
          </a:p>
          <a:p>
            <a:pPr indent="-317500" lvl="1" marL="914400" rtl="0" algn="l">
              <a:spcBef>
                <a:spcPts val="0"/>
              </a:spcBef>
              <a:spcAft>
                <a:spcPts val="0"/>
              </a:spcAft>
              <a:buSzPts val="1400"/>
              <a:buChar char="○"/>
            </a:pPr>
            <a:r>
              <a:rPr lang="en">
                <a:latin typeface="Consolas"/>
                <a:ea typeface="Consolas"/>
                <a:cs typeface="Consolas"/>
                <a:sym typeface="Consolas"/>
              </a:rPr>
              <a:t>Macvlan</a:t>
            </a:r>
            <a:r>
              <a:rPr lang="en"/>
              <a:t>: Assign MAC addresses to containers so they look like physical devices.</a:t>
            </a:r>
            <a:endParaRPr/>
          </a:p>
          <a:p>
            <a:pPr indent="-317500" lvl="1" marL="914400" rtl="0" algn="l">
              <a:spcBef>
                <a:spcPts val="0"/>
              </a:spcBef>
              <a:spcAft>
                <a:spcPts val="0"/>
              </a:spcAft>
              <a:buSzPts val="1400"/>
              <a:buChar char="○"/>
            </a:pPr>
            <a:r>
              <a:rPr lang="en">
                <a:latin typeface="Consolas"/>
                <a:ea typeface="Consolas"/>
                <a:cs typeface="Consolas"/>
                <a:sym typeface="Consolas"/>
              </a:rPr>
              <a:t>None</a:t>
            </a:r>
            <a:r>
              <a:rPr lang="en"/>
              <a:t>: Don’t do any networking at all. Usually used alongside a custom plugin.</a:t>
            </a:r>
            <a:endParaRPr/>
          </a:p>
          <a:p>
            <a:pPr indent="-317500" lvl="1" marL="914400" rtl="0" algn="l">
              <a:spcBef>
                <a:spcPts val="0"/>
              </a:spcBef>
              <a:spcAft>
                <a:spcPts val="0"/>
              </a:spcAft>
              <a:buSzPts val="1400"/>
              <a:buChar char="○"/>
            </a:pPr>
            <a:r>
              <a:rPr lang="en"/>
              <a:t>Or write your own network plugin.</a:t>
            </a:r>
            <a:endParaRPr/>
          </a:p>
          <a:p>
            <a:pPr indent="-342900" lvl="0" marL="457200" rtl="0" algn="l">
              <a:spcBef>
                <a:spcPts val="0"/>
              </a:spcBef>
              <a:spcAft>
                <a:spcPts val="0"/>
              </a:spcAft>
              <a:buSzPts val="1800"/>
              <a:buChar char="●"/>
            </a:pPr>
            <a:r>
              <a:rPr lang="en"/>
              <a:t>Can also customize the DNS server used by containers.</a:t>
            </a:r>
            <a:endParaRPr/>
          </a:p>
          <a:p>
            <a:pPr indent="-317500" lvl="1" marL="914400" rtl="0" algn="l">
              <a:spcBef>
                <a:spcPts val="0"/>
              </a:spcBef>
              <a:spcAft>
                <a:spcPts val="0"/>
              </a:spcAft>
              <a:buSzPts val="1400"/>
              <a:buChar char="○"/>
            </a:pPr>
            <a:r>
              <a:rPr lang="en"/>
              <a:t>By default, containers will use the resolv.conf from the host to handle DNS resolution.</a:t>
            </a:r>
            <a:endParaRPr/>
          </a:p>
          <a:p>
            <a:pPr indent="-342900" lvl="0" marL="457200" rtl="0" algn="l">
              <a:spcBef>
                <a:spcPts val="0"/>
              </a:spcBef>
              <a:spcAft>
                <a:spcPts val="0"/>
              </a:spcAft>
              <a:buSzPts val="1800"/>
              <a:buChar char="●"/>
            </a:pPr>
            <a:r>
              <a:rPr lang="en"/>
              <a:t>Your Docker networking setup can be as simple or complex as you want.</a:t>
            </a:r>
            <a:endParaRPr/>
          </a:p>
          <a:p>
            <a:pPr indent="0" lvl="0" marL="0" rtl="0" algn="l">
              <a:spcBef>
                <a:spcPts val="1600"/>
              </a:spcBef>
              <a:spcAft>
                <a:spcPts val="1600"/>
              </a:spcAft>
              <a:buNone/>
            </a:pPr>
            <a:r>
              <a:t/>
            </a:r>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9" name="Shape 799"/>
        <p:cNvGrpSpPr/>
        <p:nvPr/>
      </p:nvGrpSpPr>
      <p:grpSpPr>
        <a:xfrm>
          <a:off x="0" y="0"/>
          <a:ext cx="0" cy="0"/>
          <a:chOff x="0" y="0"/>
          <a:chExt cx="0" cy="0"/>
        </a:xfrm>
      </p:grpSpPr>
      <p:sp>
        <p:nvSpPr>
          <p:cNvPr id="800" name="Google Shape;800;p11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Advanced Docker Networking Example</a:t>
            </a:r>
            <a:endParaRPr/>
          </a:p>
        </p:txBody>
      </p:sp>
      <p:pic>
        <p:nvPicPr>
          <p:cNvPr id="801" name="Google Shape;801;p113"/>
          <p:cNvPicPr preferRelativeResize="0"/>
          <p:nvPr/>
        </p:nvPicPr>
        <p:blipFill>
          <a:blip r:embed="rId3">
            <a:alphaModFix/>
          </a:blip>
          <a:stretch>
            <a:fillRect/>
          </a:stretch>
        </p:blipFill>
        <p:spPr>
          <a:xfrm>
            <a:off x="1510100" y="1123125"/>
            <a:ext cx="6123795" cy="3820975"/>
          </a:xfrm>
          <a:prstGeom prst="rect">
            <a:avLst/>
          </a:prstGeom>
          <a:noFill/>
          <a:ln>
            <a:noFill/>
          </a:ln>
        </p:spPr>
      </p:pic>
      <p:sp>
        <p:nvSpPr>
          <p:cNvPr id="802" name="Google Shape;802;p113"/>
          <p:cNvSpPr/>
          <p:nvPr/>
        </p:nvSpPr>
        <p:spPr>
          <a:xfrm>
            <a:off x="1846550" y="2571750"/>
            <a:ext cx="1208700" cy="2733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113"/>
          <p:cNvSpPr/>
          <p:nvPr/>
        </p:nvSpPr>
        <p:spPr>
          <a:xfrm>
            <a:off x="4026800" y="2571750"/>
            <a:ext cx="1208700" cy="273300"/>
          </a:xfrm>
          <a:prstGeom prst="rect">
            <a:avLst/>
          </a:prstGeom>
          <a:noFill/>
          <a:ln cap="flat" cmpd="sng" w="2857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113"/>
          <p:cNvSpPr/>
          <p:nvPr/>
        </p:nvSpPr>
        <p:spPr>
          <a:xfrm>
            <a:off x="6123850" y="2571750"/>
            <a:ext cx="1177800" cy="273300"/>
          </a:xfrm>
          <a:prstGeom prst="rect">
            <a:avLst/>
          </a:prstGeom>
          <a:noFill/>
          <a:ln cap="flat" cmpd="sng" w="2857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113"/>
          <p:cNvSpPr/>
          <p:nvPr/>
        </p:nvSpPr>
        <p:spPr>
          <a:xfrm>
            <a:off x="5383200" y="3664200"/>
            <a:ext cx="942000" cy="485400"/>
          </a:xfrm>
          <a:prstGeom prst="rect">
            <a:avLst/>
          </a:prstGeom>
          <a:noFill/>
          <a:ln cap="flat" cmpd="sng" w="28575">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113"/>
          <p:cNvSpPr txBox="1"/>
          <p:nvPr/>
        </p:nvSpPr>
        <p:spPr>
          <a:xfrm>
            <a:off x="7674975" y="3419700"/>
            <a:ext cx="1374900" cy="97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9900FF"/>
                </a:solidFill>
              </a:rPr>
              <a:t>A newly defined bridge type Docker network.</a:t>
            </a:r>
            <a:endParaRPr>
              <a:solidFill>
                <a:srgbClr val="9900FF"/>
              </a:solidFill>
            </a:endParaRPr>
          </a:p>
        </p:txBody>
      </p:sp>
      <p:sp>
        <p:nvSpPr>
          <p:cNvPr id="807" name="Google Shape;807;p113"/>
          <p:cNvSpPr txBox="1"/>
          <p:nvPr/>
        </p:nvSpPr>
        <p:spPr>
          <a:xfrm>
            <a:off x="7674975" y="2221200"/>
            <a:ext cx="1423500" cy="97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00FF00"/>
                </a:solidFill>
              </a:rPr>
              <a:t>DB is only on the my_bridge network.</a:t>
            </a:r>
            <a:endParaRPr>
              <a:solidFill>
                <a:srgbClr val="00FF00"/>
              </a:solidFill>
            </a:endParaRPr>
          </a:p>
        </p:txBody>
      </p:sp>
      <p:sp>
        <p:nvSpPr>
          <p:cNvPr id="808" name="Google Shape;808;p113"/>
          <p:cNvSpPr txBox="1"/>
          <p:nvPr/>
        </p:nvSpPr>
        <p:spPr>
          <a:xfrm>
            <a:off x="45525" y="2221200"/>
            <a:ext cx="1423500" cy="97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0000"/>
                </a:solidFill>
              </a:rPr>
              <a:t>Web’s IP on the docker0 network.</a:t>
            </a:r>
            <a:endParaRPr>
              <a:solidFill>
                <a:srgbClr val="FF0000"/>
              </a:solidFill>
            </a:endParaRPr>
          </a:p>
        </p:txBody>
      </p:sp>
      <p:sp>
        <p:nvSpPr>
          <p:cNvPr id="809" name="Google Shape;809;p113"/>
          <p:cNvSpPr txBox="1"/>
          <p:nvPr/>
        </p:nvSpPr>
        <p:spPr>
          <a:xfrm>
            <a:off x="3919400" y="1618150"/>
            <a:ext cx="1423500" cy="767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9900"/>
                </a:solidFill>
              </a:rPr>
              <a:t>Web’s IP on the my_bridge network.</a:t>
            </a:r>
            <a:endParaRPr>
              <a:solidFill>
                <a:srgbClr val="FF9900"/>
              </a:solidFill>
            </a:endParaRPr>
          </a:p>
        </p:txBody>
      </p:sp>
      <p:cxnSp>
        <p:nvCxnSpPr>
          <p:cNvPr id="810" name="Google Shape;810;p113"/>
          <p:cNvCxnSpPr>
            <a:stCxn id="808" idx="3"/>
            <a:endCxn id="802" idx="1"/>
          </p:cNvCxnSpPr>
          <p:nvPr/>
        </p:nvCxnSpPr>
        <p:spPr>
          <a:xfrm>
            <a:off x="1469025" y="2708400"/>
            <a:ext cx="377400" cy="0"/>
          </a:xfrm>
          <a:prstGeom prst="straightConnector1">
            <a:avLst/>
          </a:prstGeom>
          <a:noFill/>
          <a:ln cap="flat" cmpd="sng" w="9525">
            <a:solidFill>
              <a:srgbClr val="FF0000"/>
            </a:solidFill>
            <a:prstDash val="solid"/>
            <a:round/>
            <a:headEnd len="med" w="med" type="none"/>
            <a:tailEnd len="med" w="med" type="triangle"/>
          </a:ln>
        </p:spPr>
      </p:cxnSp>
      <p:cxnSp>
        <p:nvCxnSpPr>
          <p:cNvPr id="811" name="Google Shape;811;p113"/>
          <p:cNvCxnSpPr>
            <a:stCxn id="809" idx="2"/>
            <a:endCxn id="803" idx="0"/>
          </p:cNvCxnSpPr>
          <p:nvPr/>
        </p:nvCxnSpPr>
        <p:spPr>
          <a:xfrm>
            <a:off x="4631150" y="2385850"/>
            <a:ext cx="0" cy="186000"/>
          </a:xfrm>
          <a:prstGeom prst="straightConnector1">
            <a:avLst/>
          </a:prstGeom>
          <a:noFill/>
          <a:ln cap="flat" cmpd="sng" w="9525">
            <a:solidFill>
              <a:srgbClr val="FF9900"/>
            </a:solidFill>
            <a:prstDash val="solid"/>
            <a:round/>
            <a:headEnd len="med" w="med" type="none"/>
            <a:tailEnd len="med" w="med" type="triangle"/>
          </a:ln>
        </p:spPr>
      </p:cxnSp>
      <p:cxnSp>
        <p:nvCxnSpPr>
          <p:cNvPr id="812" name="Google Shape;812;p113"/>
          <p:cNvCxnSpPr>
            <a:endCxn id="804" idx="3"/>
          </p:cNvCxnSpPr>
          <p:nvPr/>
        </p:nvCxnSpPr>
        <p:spPr>
          <a:xfrm rot="10800000">
            <a:off x="7301650" y="2708400"/>
            <a:ext cx="373200" cy="0"/>
          </a:xfrm>
          <a:prstGeom prst="straightConnector1">
            <a:avLst/>
          </a:prstGeom>
          <a:noFill/>
          <a:ln cap="flat" cmpd="sng" w="9525">
            <a:solidFill>
              <a:srgbClr val="00FF00"/>
            </a:solidFill>
            <a:prstDash val="solid"/>
            <a:round/>
            <a:headEnd len="med" w="med" type="none"/>
            <a:tailEnd len="med" w="med" type="triangle"/>
          </a:ln>
        </p:spPr>
      </p:cxnSp>
      <p:cxnSp>
        <p:nvCxnSpPr>
          <p:cNvPr id="813" name="Google Shape;813;p113"/>
          <p:cNvCxnSpPr>
            <a:endCxn id="805" idx="3"/>
          </p:cNvCxnSpPr>
          <p:nvPr/>
        </p:nvCxnSpPr>
        <p:spPr>
          <a:xfrm rot="10800000">
            <a:off x="6325200" y="3906900"/>
            <a:ext cx="1349700" cy="0"/>
          </a:xfrm>
          <a:prstGeom prst="straightConnector1">
            <a:avLst/>
          </a:prstGeom>
          <a:noFill/>
          <a:ln cap="flat" cmpd="sng" w="9525">
            <a:solidFill>
              <a:srgbClr val="9900FF"/>
            </a:solidFill>
            <a:prstDash val="solid"/>
            <a:round/>
            <a:headEnd len="med" w="med" type="none"/>
            <a:tailEnd len="med" w="med" type="triangle"/>
          </a:ln>
        </p:spPr>
      </p:cxn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1" name="Shape 241"/>
        <p:cNvGrpSpPr/>
        <p:nvPr/>
      </p:nvGrpSpPr>
      <p:grpSpPr>
        <a:xfrm>
          <a:off x="0" y="0"/>
          <a:ext cx="0" cy="0"/>
          <a:chOff x="0" y="0"/>
          <a:chExt cx="0" cy="0"/>
        </a:xfrm>
      </p:grpSpPr>
      <p:sp>
        <p:nvSpPr>
          <p:cNvPr id="242" name="Google Shape;242;p3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Shipping Container Analogy Cont.</a:t>
            </a:r>
            <a:endParaRPr/>
          </a:p>
        </p:txBody>
      </p:sp>
      <p:sp>
        <p:nvSpPr>
          <p:cNvPr id="243" name="Google Shape;243;p3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Imagine that you are responsible for packing a shipping container.</a:t>
            </a:r>
            <a:endParaRPr/>
          </a:p>
          <a:p>
            <a:pPr indent="-342900" lvl="0" marL="457200" rtl="0" algn="l">
              <a:spcBef>
                <a:spcPts val="0"/>
              </a:spcBef>
              <a:spcAft>
                <a:spcPts val="0"/>
              </a:spcAft>
              <a:buSzPts val="1800"/>
              <a:buChar char="●"/>
            </a:pPr>
            <a:r>
              <a:rPr lang="en"/>
              <a:t>As the packer, you are concerned about making sure everything that needs to be in the container is included and that everything is packed correctly and securely.</a:t>
            </a:r>
            <a:endParaRPr/>
          </a:p>
          <a:p>
            <a:pPr indent="-342900" lvl="0" marL="457200" rtl="0" algn="l">
              <a:spcBef>
                <a:spcPts val="0"/>
              </a:spcBef>
              <a:spcAft>
                <a:spcPts val="0"/>
              </a:spcAft>
              <a:buSzPts val="1800"/>
              <a:buChar char="●"/>
            </a:pPr>
            <a:r>
              <a:rPr lang="en"/>
              <a:t>Since you likely have to pack lots of containers, you create instructions for packing the container so you can pack each one the same way. This way you can hand off these instructions to other people so they can help pack containers too.</a:t>
            </a:r>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7" name="Shape 817"/>
        <p:cNvGrpSpPr/>
        <p:nvPr/>
      </p:nvGrpSpPr>
      <p:grpSpPr>
        <a:xfrm>
          <a:off x="0" y="0"/>
          <a:ext cx="0" cy="0"/>
          <a:chOff x="0" y="0"/>
          <a:chExt cx="0" cy="0"/>
        </a:xfrm>
      </p:grpSpPr>
      <p:sp>
        <p:nvSpPr>
          <p:cNvPr id="818" name="Google Shape;818;p11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Docker-Compose</a:t>
            </a:r>
            <a:endParaRPr/>
          </a:p>
        </p:txBody>
      </p:sp>
      <p:sp>
        <p:nvSpPr>
          <p:cNvPr id="819" name="Google Shape;819;p114"/>
          <p:cNvSpPr txBox="1"/>
          <p:nvPr>
            <p:ph idx="1" type="body"/>
          </p:nvPr>
        </p:nvSpPr>
        <p:spPr>
          <a:xfrm>
            <a:off x="311700" y="1152475"/>
            <a:ext cx="55101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latin typeface="Consolas"/>
                <a:ea typeface="Consolas"/>
                <a:cs typeface="Consolas"/>
                <a:sym typeface="Consolas"/>
              </a:rPr>
              <a:t>docker-compose</a:t>
            </a:r>
            <a:r>
              <a:rPr lang="en"/>
              <a:t> is a tool for defining and running multi-container applications.</a:t>
            </a:r>
            <a:endParaRPr/>
          </a:p>
          <a:p>
            <a:pPr indent="-342900" lvl="0" marL="457200" rtl="0" algn="l">
              <a:spcBef>
                <a:spcPts val="0"/>
              </a:spcBef>
              <a:spcAft>
                <a:spcPts val="0"/>
              </a:spcAft>
              <a:buSzPts val="1800"/>
              <a:buChar char="●"/>
            </a:pPr>
            <a:r>
              <a:rPr lang="en"/>
              <a:t>Very useful for deploying complete application stacks in separate containers locally.</a:t>
            </a:r>
            <a:endParaRPr/>
          </a:p>
          <a:p>
            <a:pPr indent="-342900" lvl="0" marL="457200" rtl="0" algn="l">
              <a:spcBef>
                <a:spcPts val="0"/>
              </a:spcBef>
              <a:spcAft>
                <a:spcPts val="0"/>
              </a:spcAft>
              <a:buSzPts val="1800"/>
              <a:buChar char="●"/>
            </a:pPr>
            <a:r>
              <a:rPr lang="en"/>
              <a:t>Makes it simple to setup the networking required to allow many containers to communicate. Containers are resolvable via their service name defined in the compose file.</a:t>
            </a:r>
            <a:endParaRPr/>
          </a:p>
          <a:p>
            <a:pPr indent="-342900" lvl="0" marL="457200" rtl="0" algn="l">
              <a:spcBef>
                <a:spcPts val="0"/>
              </a:spcBef>
              <a:spcAft>
                <a:spcPts val="0"/>
              </a:spcAft>
              <a:buSzPts val="1800"/>
              <a:buChar char="●"/>
            </a:pPr>
            <a:r>
              <a:rPr lang="en"/>
              <a:t>Application containers defined via a simple YAML DSL in docker-compose.yml files.</a:t>
            </a:r>
            <a:endParaRPr/>
          </a:p>
          <a:p>
            <a:pPr indent="-342900" lvl="0" marL="457200" rtl="0" algn="l">
              <a:spcBef>
                <a:spcPts val="0"/>
              </a:spcBef>
              <a:spcAft>
                <a:spcPts val="0"/>
              </a:spcAft>
              <a:buSzPts val="1800"/>
              <a:buChar char="●"/>
            </a:pPr>
            <a:r>
              <a:rPr lang="en"/>
              <a:t>Let’s take a look at a few common docker-compose commands.</a:t>
            </a:r>
            <a:endParaRPr/>
          </a:p>
        </p:txBody>
      </p:sp>
      <p:pic>
        <p:nvPicPr>
          <p:cNvPr id="820" name="Google Shape;820;p114"/>
          <p:cNvPicPr preferRelativeResize="0"/>
          <p:nvPr/>
        </p:nvPicPr>
        <p:blipFill>
          <a:blip r:embed="rId3">
            <a:alphaModFix/>
          </a:blip>
          <a:stretch>
            <a:fillRect/>
          </a:stretch>
        </p:blipFill>
        <p:spPr>
          <a:xfrm>
            <a:off x="6040500" y="950188"/>
            <a:ext cx="2168715" cy="3820981"/>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4" name="Shape 824"/>
        <p:cNvGrpSpPr/>
        <p:nvPr/>
      </p:nvGrpSpPr>
      <p:grpSpPr>
        <a:xfrm>
          <a:off x="0" y="0"/>
          <a:ext cx="0" cy="0"/>
          <a:chOff x="0" y="0"/>
          <a:chExt cx="0" cy="0"/>
        </a:xfrm>
      </p:grpSpPr>
      <p:sp>
        <p:nvSpPr>
          <p:cNvPr id="825" name="Google Shape;825;p11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Common docker-compose Commands</a:t>
            </a:r>
            <a:endParaRPr/>
          </a:p>
        </p:txBody>
      </p:sp>
      <p:sp>
        <p:nvSpPr>
          <p:cNvPr id="826" name="Google Shape;826;p11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Consolas"/>
              <a:buChar char="●"/>
            </a:pPr>
            <a:r>
              <a:rPr lang="en">
                <a:latin typeface="Consolas"/>
                <a:ea typeface="Consolas"/>
                <a:cs typeface="Consolas"/>
                <a:sym typeface="Consolas"/>
              </a:rPr>
              <a:t>docker-compose up</a:t>
            </a:r>
            <a:endParaRPr>
              <a:latin typeface="Consolas"/>
              <a:ea typeface="Consolas"/>
              <a:cs typeface="Consolas"/>
              <a:sym typeface="Consolas"/>
            </a:endParaRPr>
          </a:p>
          <a:p>
            <a:pPr indent="-317500" lvl="1" marL="914400" rtl="0" algn="l">
              <a:spcBef>
                <a:spcPts val="0"/>
              </a:spcBef>
              <a:spcAft>
                <a:spcPts val="0"/>
              </a:spcAft>
              <a:buSzPts val="1400"/>
              <a:buChar char="○"/>
            </a:pPr>
            <a:r>
              <a:rPr lang="en"/>
              <a:t>Builds images </a:t>
            </a:r>
            <a:r>
              <a:rPr lang="en"/>
              <a:t>(optionally)</a:t>
            </a:r>
            <a:r>
              <a:rPr lang="en"/>
              <a:t> and starts the containers defined in a docker-compose.yml</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457200" rtl="0" algn="l">
              <a:spcBef>
                <a:spcPts val="1600"/>
              </a:spcBef>
              <a:spcAft>
                <a:spcPts val="0"/>
              </a:spcAft>
              <a:buNone/>
            </a:pPr>
            <a:r>
              <a:t/>
            </a:r>
            <a:endParaRPr/>
          </a:p>
          <a:p>
            <a:pPr indent="-342900" lvl="0" marL="457200" rtl="0" algn="l">
              <a:spcBef>
                <a:spcPts val="1600"/>
              </a:spcBef>
              <a:spcAft>
                <a:spcPts val="0"/>
              </a:spcAft>
              <a:buSzPts val="1800"/>
              <a:buFont typeface="Consolas"/>
              <a:buChar char="●"/>
            </a:pPr>
            <a:r>
              <a:rPr lang="en">
                <a:latin typeface="Consolas"/>
                <a:ea typeface="Consolas"/>
                <a:cs typeface="Consolas"/>
                <a:sym typeface="Consolas"/>
              </a:rPr>
              <a:t>docker-compose stop</a:t>
            </a:r>
            <a:endParaRPr>
              <a:latin typeface="Consolas"/>
              <a:ea typeface="Consolas"/>
              <a:cs typeface="Consolas"/>
              <a:sym typeface="Consolas"/>
            </a:endParaRPr>
          </a:p>
          <a:p>
            <a:pPr indent="-317500" lvl="1" marL="914400" rtl="0" algn="l">
              <a:spcBef>
                <a:spcPts val="0"/>
              </a:spcBef>
              <a:spcAft>
                <a:spcPts val="0"/>
              </a:spcAft>
              <a:buSzPts val="1400"/>
              <a:buChar char="○"/>
            </a:pPr>
            <a:r>
              <a:rPr lang="en"/>
              <a:t>Stops the containers defined in a docker-compose.yml.</a:t>
            </a:r>
            <a:endParaRPr/>
          </a:p>
        </p:txBody>
      </p:sp>
      <p:sp>
        <p:nvSpPr>
          <p:cNvPr id="827" name="Google Shape;827;p115"/>
          <p:cNvSpPr/>
          <p:nvPr/>
        </p:nvSpPr>
        <p:spPr>
          <a:xfrm>
            <a:off x="790050" y="1797450"/>
            <a:ext cx="6831300" cy="1732500"/>
          </a:xfrm>
          <a:prstGeom prst="snip1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Consolas"/>
                <a:ea typeface="Consolas"/>
                <a:cs typeface="Consolas"/>
                <a:sym typeface="Consolas"/>
              </a:rPr>
              <a:t># Start containers in docker-compose.yml in the background.</a:t>
            </a:r>
            <a:endParaRPr>
              <a:latin typeface="Consolas"/>
              <a:ea typeface="Consolas"/>
              <a:cs typeface="Consolas"/>
              <a:sym typeface="Consolas"/>
            </a:endParaRPr>
          </a:p>
          <a:p>
            <a:pPr indent="0" lvl="0" marL="0" rtl="0" algn="l">
              <a:spcBef>
                <a:spcPts val="0"/>
              </a:spcBef>
              <a:spcAft>
                <a:spcPts val="0"/>
              </a:spcAft>
              <a:buNone/>
            </a:pPr>
            <a:r>
              <a:rPr lang="en">
                <a:latin typeface="Consolas"/>
                <a:ea typeface="Consolas"/>
                <a:cs typeface="Consolas"/>
                <a:sym typeface="Consolas"/>
              </a:rPr>
              <a:t>$ docker-compose up -d</a:t>
            </a:r>
            <a:endParaRPr>
              <a:latin typeface="Consolas"/>
              <a:ea typeface="Consolas"/>
              <a:cs typeface="Consolas"/>
              <a:sym typeface="Consolas"/>
            </a:endParaRPr>
          </a:p>
          <a:p>
            <a:pPr indent="0" lvl="0" marL="0" rtl="0" algn="l">
              <a:spcBef>
                <a:spcPts val="0"/>
              </a:spcBef>
              <a:spcAft>
                <a:spcPts val="0"/>
              </a:spcAft>
              <a:buNone/>
            </a:pPr>
            <a:r>
              <a:t/>
            </a:r>
            <a:endParaRPr>
              <a:latin typeface="Consolas"/>
              <a:ea typeface="Consolas"/>
              <a:cs typeface="Consolas"/>
              <a:sym typeface="Consolas"/>
            </a:endParaRPr>
          </a:p>
          <a:p>
            <a:pPr indent="0" lvl="0" marL="0" rtl="0" algn="l">
              <a:spcBef>
                <a:spcPts val="0"/>
              </a:spcBef>
              <a:spcAft>
                <a:spcPts val="0"/>
              </a:spcAft>
              <a:buNone/>
            </a:pPr>
            <a:r>
              <a:rPr lang="en">
                <a:latin typeface="Consolas"/>
                <a:ea typeface="Consolas"/>
                <a:cs typeface="Consolas"/>
                <a:sym typeface="Consolas"/>
              </a:rPr>
              <a:t># Build containers before starting.</a:t>
            </a:r>
            <a:endParaRPr>
              <a:latin typeface="Consolas"/>
              <a:ea typeface="Consolas"/>
              <a:cs typeface="Consolas"/>
              <a:sym typeface="Consolas"/>
            </a:endParaRPr>
          </a:p>
          <a:p>
            <a:pPr indent="0" lvl="0" marL="0" rtl="0" algn="l">
              <a:spcBef>
                <a:spcPts val="0"/>
              </a:spcBef>
              <a:spcAft>
                <a:spcPts val="0"/>
              </a:spcAft>
              <a:buNone/>
            </a:pPr>
            <a:r>
              <a:rPr lang="en">
                <a:latin typeface="Consolas"/>
                <a:ea typeface="Consolas"/>
                <a:cs typeface="Consolas"/>
                <a:sym typeface="Consolas"/>
              </a:rPr>
              <a:t>$ docker-compose up -d --build</a:t>
            </a:r>
            <a:endParaRPr>
              <a:latin typeface="Consolas"/>
              <a:ea typeface="Consolas"/>
              <a:cs typeface="Consolas"/>
              <a:sym typeface="Consolas"/>
            </a:endParaRPr>
          </a:p>
          <a:p>
            <a:pPr indent="0" lvl="0" marL="0" rtl="0" algn="l">
              <a:spcBef>
                <a:spcPts val="0"/>
              </a:spcBef>
              <a:spcAft>
                <a:spcPts val="0"/>
              </a:spcAft>
              <a:buNone/>
            </a:pPr>
            <a:r>
              <a:t/>
            </a:r>
            <a:endParaRPr>
              <a:latin typeface="Consolas"/>
              <a:ea typeface="Consolas"/>
              <a:cs typeface="Consolas"/>
              <a:sym typeface="Consolas"/>
            </a:endParaRPr>
          </a:p>
          <a:p>
            <a:pPr indent="0" lvl="0" marL="0" rtl="0" algn="l">
              <a:spcBef>
                <a:spcPts val="0"/>
              </a:spcBef>
              <a:spcAft>
                <a:spcPts val="0"/>
              </a:spcAft>
              <a:buNone/>
            </a:pPr>
            <a:r>
              <a:rPr lang="en">
                <a:latin typeface="Consolas"/>
                <a:ea typeface="Consolas"/>
                <a:cs typeface="Consolas"/>
                <a:sym typeface="Consolas"/>
              </a:rPr>
              <a:t># Target a custom docker-compose.yml file.</a:t>
            </a:r>
            <a:endParaRPr>
              <a:latin typeface="Consolas"/>
              <a:ea typeface="Consolas"/>
              <a:cs typeface="Consolas"/>
              <a:sym typeface="Consolas"/>
            </a:endParaRPr>
          </a:p>
          <a:p>
            <a:pPr indent="0" lvl="0" marL="0" rtl="0" algn="l">
              <a:spcBef>
                <a:spcPts val="0"/>
              </a:spcBef>
              <a:spcAft>
                <a:spcPts val="0"/>
              </a:spcAft>
              <a:buNone/>
            </a:pPr>
            <a:r>
              <a:rPr lang="en">
                <a:latin typeface="Consolas"/>
                <a:ea typeface="Consolas"/>
                <a:cs typeface="Consolas"/>
                <a:sym typeface="Consolas"/>
              </a:rPr>
              <a:t>$ docker-compose </a:t>
            </a:r>
            <a:r>
              <a:rPr lang="en">
                <a:solidFill>
                  <a:schemeClr val="dk1"/>
                </a:solidFill>
                <a:latin typeface="Consolas"/>
                <a:ea typeface="Consolas"/>
                <a:cs typeface="Consolas"/>
                <a:sym typeface="Consolas"/>
              </a:rPr>
              <a:t>-f my-docker-compose.yml </a:t>
            </a:r>
            <a:r>
              <a:rPr lang="en">
                <a:latin typeface="Consolas"/>
                <a:ea typeface="Consolas"/>
                <a:cs typeface="Consolas"/>
                <a:sym typeface="Consolas"/>
              </a:rPr>
              <a:t>up -d</a:t>
            </a:r>
            <a:endParaRPr>
              <a:latin typeface="Consolas"/>
              <a:ea typeface="Consolas"/>
              <a:cs typeface="Consolas"/>
              <a:sym typeface="Consolas"/>
            </a:endParaRPr>
          </a:p>
          <a:p>
            <a:pPr indent="0" lvl="0" marL="0" rtl="0" algn="l">
              <a:spcBef>
                <a:spcPts val="0"/>
              </a:spcBef>
              <a:spcAft>
                <a:spcPts val="0"/>
              </a:spcAft>
              <a:buNone/>
            </a:pPr>
            <a:r>
              <a:t/>
            </a:r>
            <a:endParaRPr>
              <a:latin typeface="Consolas"/>
              <a:ea typeface="Consolas"/>
              <a:cs typeface="Consolas"/>
              <a:sym typeface="Consolas"/>
            </a:endParaRPr>
          </a:p>
        </p:txBody>
      </p:sp>
      <p:sp>
        <p:nvSpPr>
          <p:cNvPr id="828" name="Google Shape;828;p115"/>
          <p:cNvSpPr/>
          <p:nvPr/>
        </p:nvSpPr>
        <p:spPr>
          <a:xfrm>
            <a:off x="790050" y="4193200"/>
            <a:ext cx="6831300" cy="760200"/>
          </a:xfrm>
          <a:prstGeom prst="snip1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Consolas"/>
                <a:ea typeface="Consolas"/>
                <a:cs typeface="Consolas"/>
                <a:sym typeface="Consolas"/>
              </a:rPr>
              <a:t># Stop all containers defined in docker-compose.yml</a:t>
            </a:r>
            <a:endParaRPr>
              <a:latin typeface="Consolas"/>
              <a:ea typeface="Consolas"/>
              <a:cs typeface="Consolas"/>
              <a:sym typeface="Consolas"/>
            </a:endParaRPr>
          </a:p>
          <a:p>
            <a:pPr indent="0" lvl="0" marL="0" rtl="0" algn="l">
              <a:spcBef>
                <a:spcPts val="0"/>
              </a:spcBef>
              <a:spcAft>
                <a:spcPts val="0"/>
              </a:spcAft>
              <a:buNone/>
            </a:pPr>
            <a:r>
              <a:rPr lang="en">
                <a:latin typeface="Consolas"/>
                <a:ea typeface="Consolas"/>
                <a:cs typeface="Consolas"/>
                <a:sym typeface="Consolas"/>
              </a:rPr>
              <a:t>$ docker-compose stop</a:t>
            </a:r>
            <a:endParaRPr>
              <a:latin typeface="Consolas"/>
              <a:ea typeface="Consolas"/>
              <a:cs typeface="Consolas"/>
              <a:sym typeface="Consolas"/>
            </a:endParaRPr>
          </a:p>
          <a:p>
            <a:pPr indent="0" lvl="0" marL="0" rtl="0" algn="l">
              <a:spcBef>
                <a:spcPts val="0"/>
              </a:spcBef>
              <a:spcAft>
                <a:spcPts val="0"/>
              </a:spcAft>
              <a:buNone/>
            </a:pPr>
            <a:r>
              <a:t/>
            </a:r>
            <a:endParaRPr>
              <a:latin typeface="Consolas"/>
              <a:ea typeface="Consolas"/>
              <a:cs typeface="Consolas"/>
              <a:sym typeface="Consolas"/>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2" name="Shape 832"/>
        <p:cNvGrpSpPr/>
        <p:nvPr/>
      </p:nvGrpSpPr>
      <p:grpSpPr>
        <a:xfrm>
          <a:off x="0" y="0"/>
          <a:ext cx="0" cy="0"/>
          <a:chOff x="0" y="0"/>
          <a:chExt cx="0" cy="0"/>
        </a:xfrm>
      </p:grpSpPr>
      <p:sp>
        <p:nvSpPr>
          <p:cNvPr id="833" name="Google Shape;833;p1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Common docker-compose Commands Cont.</a:t>
            </a:r>
            <a:endParaRPr/>
          </a:p>
        </p:txBody>
      </p:sp>
      <p:sp>
        <p:nvSpPr>
          <p:cNvPr id="834" name="Google Shape;834;p116"/>
          <p:cNvSpPr txBox="1"/>
          <p:nvPr>
            <p:ph idx="1" type="body"/>
          </p:nvPr>
        </p:nvSpPr>
        <p:spPr>
          <a:xfrm>
            <a:off x="311700" y="9238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Consolas"/>
              <a:buChar char="●"/>
            </a:pPr>
            <a:r>
              <a:rPr lang="en">
                <a:latin typeface="Consolas"/>
                <a:ea typeface="Consolas"/>
                <a:cs typeface="Consolas"/>
                <a:sym typeface="Consolas"/>
              </a:rPr>
              <a:t>docker-compose restart</a:t>
            </a:r>
            <a:endParaRPr>
              <a:latin typeface="Consolas"/>
              <a:ea typeface="Consolas"/>
              <a:cs typeface="Consolas"/>
              <a:sym typeface="Consolas"/>
            </a:endParaRPr>
          </a:p>
          <a:p>
            <a:pPr indent="-317500" lvl="1" marL="914400" rtl="0" algn="l">
              <a:spcBef>
                <a:spcPts val="0"/>
              </a:spcBef>
              <a:spcAft>
                <a:spcPts val="0"/>
              </a:spcAft>
              <a:buSzPts val="1400"/>
              <a:buChar char="○"/>
            </a:pPr>
            <a:r>
              <a:rPr lang="en"/>
              <a:t>Restarts the containers define in a docker-compose.yml</a:t>
            </a:r>
            <a:endParaRPr/>
          </a:p>
          <a:p>
            <a:pPr indent="0" lvl="0" marL="0" rtl="0" algn="l">
              <a:spcBef>
                <a:spcPts val="1600"/>
              </a:spcBef>
              <a:spcAft>
                <a:spcPts val="0"/>
              </a:spcAft>
              <a:buNone/>
            </a:pPr>
            <a:r>
              <a:t/>
            </a:r>
            <a:endParaRPr/>
          </a:p>
          <a:p>
            <a:pPr indent="0" lvl="0" marL="457200" rtl="0" algn="l">
              <a:spcBef>
                <a:spcPts val="1600"/>
              </a:spcBef>
              <a:spcAft>
                <a:spcPts val="0"/>
              </a:spcAft>
              <a:buNone/>
            </a:pPr>
            <a:r>
              <a:t/>
            </a:r>
            <a:endParaRPr/>
          </a:p>
          <a:p>
            <a:pPr indent="-342900" lvl="0" marL="457200" rtl="0" algn="l">
              <a:spcBef>
                <a:spcPts val="1600"/>
              </a:spcBef>
              <a:spcAft>
                <a:spcPts val="0"/>
              </a:spcAft>
              <a:buSzPts val="1800"/>
              <a:buFont typeface="Consolas"/>
              <a:buChar char="●"/>
            </a:pPr>
            <a:r>
              <a:rPr lang="en">
                <a:latin typeface="Consolas"/>
                <a:ea typeface="Consolas"/>
                <a:cs typeface="Consolas"/>
                <a:sym typeface="Consolas"/>
              </a:rPr>
              <a:t>docker-compose down</a:t>
            </a:r>
            <a:endParaRPr>
              <a:latin typeface="Consolas"/>
              <a:ea typeface="Consolas"/>
              <a:cs typeface="Consolas"/>
              <a:sym typeface="Consolas"/>
            </a:endParaRPr>
          </a:p>
          <a:p>
            <a:pPr indent="-317500" lvl="1" marL="914400" rtl="0" algn="l">
              <a:spcBef>
                <a:spcPts val="0"/>
              </a:spcBef>
              <a:spcAft>
                <a:spcPts val="0"/>
              </a:spcAft>
              <a:buSzPts val="1400"/>
              <a:buChar char="○"/>
            </a:pPr>
            <a:r>
              <a:rPr lang="en"/>
              <a:t>Stops containers defined in a docker-compose.yml and removes the network created by docker-compose for the container stack.</a:t>
            </a:r>
            <a:endParaRPr/>
          </a:p>
          <a:p>
            <a:pPr indent="-317500" lvl="1" marL="914400" rtl="0" algn="l">
              <a:spcBef>
                <a:spcPts val="0"/>
              </a:spcBef>
              <a:spcAft>
                <a:spcPts val="0"/>
              </a:spcAft>
              <a:buSzPts val="1400"/>
              <a:buChar char="○"/>
            </a:pPr>
            <a:r>
              <a:rPr lang="en"/>
              <a:t>Can also be used to purge volumes used by the containers.</a:t>
            </a:r>
            <a:endParaRPr/>
          </a:p>
        </p:txBody>
      </p:sp>
      <p:sp>
        <p:nvSpPr>
          <p:cNvPr id="835" name="Google Shape;835;p116"/>
          <p:cNvSpPr/>
          <p:nvPr/>
        </p:nvSpPr>
        <p:spPr>
          <a:xfrm>
            <a:off x="790050" y="1555400"/>
            <a:ext cx="6831300" cy="1215300"/>
          </a:xfrm>
          <a:prstGeom prst="snip1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Consolas"/>
                <a:ea typeface="Consolas"/>
                <a:cs typeface="Consolas"/>
                <a:sym typeface="Consolas"/>
              </a:rPr>
              <a:t># Restart all containers defined in docker-compose.yml</a:t>
            </a:r>
            <a:endParaRPr>
              <a:latin typeface="Consolas"/>
              <a:ea typeface="Consolas"/>
              <a:cs typeface="Consolas"/>
              <a:sym typeface="Consolas"/>
            </a:endParaRPr>
          </a:p>
          <a:p>
            <a:pPr indent="0" lvl="0" marL="0" rtl="0" algn="l">
              <a:spcBef>
                <a:spcPts val="0"/>
              </a:spcBef>
              <a:spcAft>
                <a:spcPts val="0"/>
              </a:spcAft>
              <a:buNone/>
            </a:pPr>
            <a:r>
              <a:rPr lang="en">
                <a:latin typeface="Consolas"/>
                <a:ea typeface="Consolas"/>
                <a:cs typeface="Consolas"/>
                <a:sym typeface="Consolas"/>
              </a:rPr>
              <a:t>$ docker-compose restart</a:t>
            </a:r>
            <a:endParaRPr>
              <a:latin typeface="Consolas"/>
              <a:ea typeface="Consolas"/>
              <a:cs typeface="Consolas"/>
              <a:sym typeface="Consolas"/>
            </a:endParaRPr>
          </a:p>
          <a:p>
            <a:pPr indent="0" lvl="0" marL="0" rtl="0" algn="l">
              <a:spcBef>
                <a:spcPts val="0"/>
              </a:spcBef>
              <a:spcAft>
                <a:spcPts val="0"/>
              </a:spcAft>
              <a:buNone/>
            </a:pPr>
            <a:r>
              <a:t/>
            </a:r>
            <a:endParaRPr>
              <a:latin typeface="Consolas"/>
              <a:ea typeface="Consolas"/>
              <a:cs typeface="Consolas"/>
              <a:sym typeface="Consolas"/>
            </a:endParaRPr>
          </a:p>
          <a:p>
            <a:pPr indent="0" lvl="0" marL="0" rtl="0" algn="l">
              <a:spcBef>
                <a:spcPts val="0"/>
              </a:spcBef>
              <a:spcAft>
                <a:spcPts val="0"/>
              </a:spcAft>
              <a:buNone/>
            </a:pPr>
            <a:r>
              <a:rPr lang="en">
                <a:latin typeface="Consolas"/>
                <a:ea typeface="Consolas"/>
                <a:cs typeface="Consolas"/>
                <a:sym typeface="Consolas"/>
              </a:rPr>
              <a:t># Restart my-container defined in docker-compose.yml</a:t>
            </a:r>
            <a:endParaRPr>
              <a:latin typeface="Consolas"/>
              <a:ea typeface="Consolas"/>
              <a:cs typeface="Consolas"/>
              <a:sym typeface="Consolas"/>
            </a:endParaRPr>
          </a:p>
          <a:p>
            <a:pPr indent="0" lvl="0" marL="0" rtl="0" algn="l">
              <a:spcBef>
                <a:spcPts val="0"/>
              </a:spcBef>
              <a:spcAft>
                <a:spcPts val="0"/>
              </a:spcAft>
              <a:buNone/>
            </a:pPr>
            <a:r>
              <a:rPr lang="en">
                <a:latin typeface="Consolas"/>
                <a:ea typeface="Consolas"/>
                <a:cs typeface="Consolas"/>
                <a:sym typeface="Consolas"/>
              </a:rPr>
              <a:t>$ docker-compose restart my-container</a:t>
            </a:r>
            <a:endParaRPr>
              <a:latin typeface="Consolas"/>
              <a:ea typeface="Consolas"/>
              <a:cs typeface="Consolas"/>
              <a:sym typeface="Consolas"/>
            </a:endParaRPr>
          </a:p>
          <a:p>
            <a:pPr indent="0" lvl="0" marL="0" rtl="0" algn="l">
              <a:spcBef>
                <a:spcPts val="0"/>
              </a:spcBef>
              <a:spcAft>
                <a:spcPts val="0"/>
              </a:spcAft>
              <a:buNone/>
            </a:pPr>
            <a:r>
              <a:t/>
            </a:r>
            <a:endParaRPr>
              <a:latin typeface="Consolas"/>
              <a:ea typeface="Consolas"/>
              <a:cs typeface="Consolas"/>
              <a:sym typeface="Consolas"/>
            </a:endParaRPr>
          </a:p>
        </p:txBody>
      </p:sp>
      <p:sp>
        <p:nvSpPr>
          <p:cNvPr id="836" name="Google Shape;836;p116"/>
          <p:cNvSpPr/>
          <p:nvPr/>
        </p:nvSpPr>
        <p:spPr>
          <a:xfrm>
            <a:off x="790050" y="3851850"/>
            <a:ext cx="6831300" cy="1255800"/>
          </a:xfrm>
          <a:prstGeom prst="snip1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Consolas"/>
                <a:ea typeface="Consolas"/>
                <a:cs typeface="Consolas"/>
                <a:sym typeface="Consolas"/>
              </a:rPr>
              <a:t># Stop containers in docker-compose.yml and remove network.</a:t>
            </a:r>
            <a:endParaRPr>
              <a:latin typeface="Consolas"/>
              <a:ea typeface="Consolas"/>
              <a:cs typeface="Consolas"/>
              <a:sym typeface="Consolas"/>
            </a:endParaRPr>
          </a:p>
          <a:p>
            <a:pPr indent="0" lvl="0" marL="0" rtl="0" algn="l">
              <a:spcBef>
                <a:spcPts val="0"/>
              </a:spcBef>
              <a:spcAft>
                <a:spcPts val="0"/>
              </a:spcAft>
              <a:buNone/>
            </a:pPr>
            <a:r>
              <a:rPr lang="en">
                <a:latin typeface="Consolas"/>
                <a:ea typeface="Consolas"/>
                <a:cs typeface="Consolas"/>
                <a:sym typeface="Consolas"/>
              </a:rPr>
              <a:t>$ docker-compose down</a:t>
            </a:r>
            <a:endParaRPr>
              <a:latin typeface="Consolas"/>
              <a:ea typeface="Consolas"/>
              <a:cs typeface="Consolas"/>
              <a:sym typeface="Consolas"/>
            </a:endParaRPr>
          </a:p>
          <a:p>
            <a:pPr indent="0" lvl="0" marL="0" rtl="0" algn="l">
              <a:spcBef>
                <a:spcPts val="0"/>
              </a:spcBef>
              <a:spcAft>
                <a:spcPts val="0"/>
              </a:spcAft>
              <a:buNone/>
            </a:pPr>
            <a:r>
              <a:t/>
            </a:r>
            <a:endParaRPr>
              <a:latin typeface="Consolas"/>
              <a:ea typeface="Consolas"/>
              <a:cs typeface="Consolas"/>
              <a:sym typeface="Consolas"/>
            </a:endParaRPr>
          </a:p>
          <a:p>
            <a:pPr indent="0" lvl="0" marL="0" rtl="0" algn="l">
              <a:spcBef>
                <a:spcPts val="0"/>
              </a:spcBef>
              <a:spcAft>
                <a:spcPts val="0"/>
              </a:spcAft>
              <a:buNone/>
            </a:pPr>
            <a:r>
              <a:rPr lang="en">
                <a:latin typeface="Consolas"/>
                <a:ea typeface="Consolas"/>
                <a:cs typeface="Consolas"/>
                <a:sym typeface="Consolas"/>
              </a:rPr>
              <a:t># Also remove volumes.</a:t>
            </a:r>
            <a:endParaRPr>
              <a:latin typeface="Consolas"/>
              <a:ea typeface="Consolas"/>
              <a:cs typeface="Consolas"/>
              <a:sym typeface="Consolas"/>
            </a:endParaRPr>
          </a:p>
          <a:p>
            <a:pPr indent="0" lvl="0" marL="0" rtl="0" algn="l">
              <a:spcBef>
                <a:spcPts val="0"/>
              </a:spcBef>
              <a:spcAft>
                <a:spcPts val="0"/>
              </a:spcAft>
              <a:buNone/>
            </a:pPr>
            <a:r>
              <a:rPr lang="en">
                <a:latin typeface="Consolas"/>
                <a:ea typeface="Consolas"/>
                <a:cs typeface="Consolas"/>
                <a:sym typeface="Consolas"/>
              </a:rPr>
              <a:t>$ docker-compose down -v</a:t>
            </a:r>
            <a:endParaRPr>
              <a:latin typeface="Consolas"/>
              <a:ea typeface="Consolas"/>
              <a:cs typeface="Consolas"/>
              <a:sym typeface="Consolas"/>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0" name="Shape 840"/>
        <p:cNvGrpSpPr/>
        <p:nvPr/>
      </p:nvGrpSpPr>
      <p:grpSpPr>
        <a:xfrm>
          <a:off x="0" y="0"/>
          <a:ext cx="0" cy="0"/>
          <a:chOff x="0" y="0"/>
          <a:chExt cx="0" cy="0"/>
        </a:xfrm>
      </p:grpSpPr>
      <p:sp>
        <p:nvSpPr>
          <p:cNvPr id="841" name="Google Shape;841;p117"/>
          <p:cNvSpPr txBox="1"/>
          <p:nvPr>
            <p:ph type="title"/>
          </p:nvPr>
        </p:nvSpPr>
        <p:spPr>
          <a:xfrm>
            <a:off x="311700" y="2926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docker-compose.yml Example</a:t>
            </a:r>
            <a:endParaRPr/>
          </a:p>
        </p:txBody>
      </p:sp>
      <p:sp>
        <p:nvSpPr>
          <p:cNvPr id="842" name="Google Shape;842;p117"/>
          <p:cNvSpPr/>
          <p:nvPr/>
        </p:nvSpPr>
        <p:spPr>
          <a:xfrm>
            <a:off x="2532150" y="1017725"/>
            <a:ext cx="4079700" cy="3989400"/>
          </a:xfrm>
          <a:prstGeom prst="rect">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onsolas"/>
                <a:ea typeface="Consolas"/>
                <a:cs typeface="Consolas"/>
                <a:sym typeface="Consolas"/>
              </a:rPr>
              <a:t>version: '3'</a:t>
            </a:r>
            <a:endParaRPr>
              <a:latin typeface="Consolas"/>
              <a:ea typeface="Consolas"/>
              <a:cs typeface="Consolas"/>
              <a:sym typeface="Consolas"/>
            </a:endParaRPr>
          </a:p>
          <a:p>
            <a:pPr indent="0" lvl="0" marL="0" rtl="0" algn="l">
              <a:spcBef>
                <a:spcPts val="0"/>
              </a:spcBef>
              <a:spcAft>
                <a:spcPts val="0"/>
              </a:spcAft>
              <a:buNone/>
            </a:pPr>
            <a:r>
              <a:t/>
            </a:r>
            <a:endParaRPr>
              <a:latin typeface="Consolas"/>
              <a:ea typeface="Consolas"/>
              <a:cs typeface="Consolas"/>
              <a:sym typeface="Consolas"/>
            </a:endParaRPr>
          </a:p>
          <a:p>
            <a:pPr indent="0" lvl="0" marL="0" rtl="0" algn="l">
              <a:spcBef>
                <a:spcPts val="0"/>
              </a:spcBef>
              <a:spcAft>
                <a:spcPts val="0"/>
              </a:spcAft>
              <a:buNone/>
            </a:pPr>
            <a:r>
              <a:rPr lang="en">
                <a:latin typeface="Consolas"/>
                <a:ea typeface="Consolas"/>
                <a:cs typeface="Consolas"/>
                <a:sym typeface="Consolas"/>
              </a:rPr>
              <a:t>services:</a:t>
            </a:r>
            <a:endParaRPr>
              <a:latin typeface="Consolas"/>
              <a:ea typeface="Consolas"/>
              <a:cs typeface="Consolas"/>
              <a:sym typeface="Consolas"/>
            </a:endParaRPr>
          </a:p>
          <a:p>
            <a:pPr indent="0" lvl="0" marL="0" rtl="0" algn="l">
              <a:spcBef>
                <a:spcPts val="0"/>
              </a:spcBef>
              <a:spcAft>
                <a:spcPts val="0"/>
              </a:spcAft>
              <a:buNone/>
            </a:pPr>
            <a:r>
              <a:rPr lang="en">
                <a:latin typeface="Consolas"/>
                <a:ea typeface="Consolas"/>
                <a:cs typeface="Consolas"/>
                <a:sym typeface="Consolas"/>
              </a:rPr>
              <a:t>  app:</a:t>
            </a:r>
            <a:endParaRPr>
              <a:latin typeface="Consolas"/>
              <a:ea typeface="Consolas"/>
              <a:cs typeface="Consolas"/>
              <a:sym typeface="Consolas"/>
            </a:endParaRPr>
          </a:p>
          <a:p>
            <a:pPr indent="0" lvl="0" marL="0" rtl="0" algn="l">
              <a:spcBef>
                <a:spcPts val="0"/>
              </a:spcBef>
              <a:spcAft>
                <a:spcPts val="0"/>
              </a:spcAft>
              <a:buNone/>
            </a:pPr>
            <a:r>
              <a:rPr lang="en">
                <a:latin typeface="Consolas"/>
                <a:ea typeface="Consolas"/>
                <a:cs typeface="Consolas"/>
                <a:sym typeface="Consolas"/>
              </a:rPr>
              <a:t>    build: ./path/to/app/Dockerfile/</a:t>
            </a:r>
            <a:endParaRPr>
              <a:latin typeface="Consolas"/>
              <a:ea typeface="Consolas"/>
              <a:cs typeface="Consolas"/>
              <a:sym typeface="Consolas"/>
            </a:endParaRPr>
          </a:p>
          <a:p>
            <a:pPr indent="0" lvl="0" marL="0" rtl="0" algn="l">
              <a:spcBef>
                <a:spcPts val="0"/>
              </a:spcBef>
              <a:spcAft>
                <a:spcPts val="0"/>
              </a:spcAft>
              <a:buNone/>
            </a:pPr>
            <a:r>
              <a:rPr lang="en">
                <a:latin typeface="Consolas"/>
                <a:ea typeface="Consolas"/>
                <a:cs typeface="Consolas"/>
                <a:sym typeface="Consolas"/>
              </a:rPr>
              <a:t>    ports:</a:t>
            </a:r>
            <a:endParaRPr>
              <a:latin typeface="Consolas"/>
              <a:ea typeface="Consolas"/>
              <a:cs typeface="Consolas"/>
              <a:sym typeface="Consolas"/>
            </a:endParaRPr>
          </a:p>
          <a:p>
            <a:pPr indent="0" lvl="0" marL="0" rtl="0" algn="l">
              <a:spcBef>
                <a:spcPts val="0"/>
              </a:spcBef>
              <a:spcAft>
                <a:spcPts val="0"/>
              </a:spcAft>
              <a:buNone/>
            </a:pPr>
            <a:r>
              <a:rPr lang="en">
                <a:latin typeface="Consolas"/>
                <a:ea typeface="Consolas"/>
                <a:cs typeface="Consolas"/>
                <a:sym typeface="Consolas"/>
              </a:rPr>
              <a:t>      - "127.0.0.1:5000:5000"</a:t>
            </a:r>
            <a:endParaRPr>
              <a:latin typeface="Consolas"/>
              <a:ea typeface="Consolas"/>
              <a:cs typeface="Consolas"/>
              <a:sym typeface="Consolas"/>
            </a:endParaRPr>
          </a:p>
          <a:p>
            <a:pPr indent="0" lvl="0" marL="0" rtl="0" algn="l">
              <a:spcBef>
                <a:spcPts val="0"/>
              </a:spcBef>
              <a:spcAft>
                <a:spcPts val="0"/>
              </a:spcAft>
              <a:buNone/>
            </a:pPr>
            <a:r>
              <a:rPr lang="en">
                <a:latin typeface="Consolas"/>
                <a:ea typeface="Consolas"/>
                <a:cs typeface="Consolas"/>
                <a:sym typeface="Consolas"/>
              </a:rPr>
              <a:t>    command: /start-my-app.sh</a:t>
            </a:r>
            <a:endParaRPr>
              <a:latin typeface="Consolas"/>
              <a:ea typeface="Consolas"/>
              <a:cs typeface="Consolas"/>
              <a:sym typeface="Consolas"/>
            </a:endParaRPr>
          </a:p>
          <a:p>
            <a:pPr indent="0" lvl="0" marL="0" rtl="0" algn="l">
              <a:spcBef>
                <a:spcPts val="0"/>
              </a:spcBef>
              <a:spcAft>
                <a:spcPts val="0"/>
              </a:spcAft>
              <a:buNone/>
            </a:pPr>
            <a:r>
              <a:t/>
            </a:r>
            <a:endParaRPr>
              <a:latin typeface="Consolas"/>
              <a:ea typeface="Consolas"/>
              <a:cs typeface="Consolas"/>
              <a:sym typeface="Consolas"/>
            </a:endParaRPr>
          </a:p>
          <a:p>
            <a:pPr indent="0" lvl="0" marL="0" rtl="0" algn="l">
              <a:spcBef>
                <a:spcPts val="0"/>
              </a:spcBef>
              <a:spcAft>
                <a:spcPts val="0"/>
              </a:spcAft>
              <a:buNone/>
            </a:pPr>
            <a:r>
              <a:rPr lang="en">
                <a:latin typeface="Consolas"/>
                <a:ea typeface="Consolas"/>
                <a:cs typeface="Consolas"/>
                <a:sym typeface="Consolas"/>
              </a:rPr>
              <a:t>  db:</a:t>
            </a:r>
            <a:endParaRPr>
              <a:latin typeface="Consolas"/>
              <a:ea typeface="Consolas"/>
              <a:cs typeface="Consolas"/>
              <a:sym typeface="Consolas"/>
            </a:endParaRPr>
          </a:p>
          <a:p>
            <a:pPr indent="0" lvl="0" marL="0" rtl="0" algn="l">
              <a:spcBef>
                <a:spcPts val="0"/>
              </a:spcBef>
              <a:spcAft>
                <a:spcPts val="0"/>
              </a:spcAft>
              <a:buNone/>
            </a:pPr>
            <a:r>
              <a:rPr lang="en">
                <a:latin typeface="Consolas"/>
                <a:ea typeface="Consolas"/>
                <a:cs typeface="Consolas"/>
                <a:sym typeface="Consolas"/>
              </a:rPr>
              <a:t>    image: "mysql:8"</a:t>
            </a:r>
            <a:endParaRPr>
              <a:latin typeface="Consolas"/>
              <a:ea typeface="Consolas"/>
              <a:cs typeface="Consolas"/>
              <a:sym typeface="Consolas"/>
            </a:endParaRPr>
          </a:p>
          <a:p>
            <a:pPr indent="0" lvl="0" marL="0" rtl="0" algn="l">
              <a:spcBef>
                <a:spcPts val="0"/>
              </a:spcBef>
              <a:spcAft>
                <a:spcPts val="0"/>
              </a:spcAft>
              <a:buNone/>
            </a:pPr>
            <a:r>
              <a:rPr lang="en">
                <a:latin typeface="Consolas"/>
                <a:ea typeface="Consolas"/>
                <a:cs typeface="Consolas"/>
                <a:sym typeface="Consolas"/>
              </a:rPr>
              <a:t>    Ports:</a:t>
            </a:r>
            <a:endParaRPr>
              <a:latin typeface="Consolas"/>
              <a:ea typeface="Consolas"/>
              <a:cs typeface="Consolas"/>
              <a:sym typeface="Consolas"/>
            </a:endParaRPr>
          </a:p>
          <a:p>
            <a:pPr indent="0" lvl="0" marL="457200" rtl="0" algn="l">
              <a:spcBef>
                <a:spcPts val="0"/>
              </a:spcBef>
              <a:spcAft>
                <a:spcPts val="0"/>
              </a:spcAft>
              <a:buNone/>
            </a:pPr>
            <a:r>
              <a:rPr lang="en">
                <a:latin typeface="Consolas"/>
                <a:ea typeface="Consolas"/>
                <a:cs typeface="Consolas"/>
                <a:sym typeface="Consolas"/>
              </a:rPr>
              <a:t> - </a:t>
            </a:r>
            <a:r>
              <a:rPr lang="en">
                <a:solidFill>
                  <a:schemeClr val="dk1"/>
                </a:solidFill>
                <a:latin typeface="Consolas"/>
                <a:ea typeface="Consolas"/>
                <a:cs typeface="Consolas"/>
                <a:sym typeface="Consolas"/>
              </a:rPr>
              <a:t>"127.0.0.1:3306:3306"</a:t>
            </a:r>
            <a:endParaRPr>
              <a:latin typeface="Consolas"/>
              <a:ea typeface="Consolas"/>
              <a:cs typeface="Consolas"/>
              <a:sym typeface="Consolas"/>
            </a:endParaRPr>
          </a:p>
          <a:p>
            <a:pPr indent="0" lvl="0" marL="0" rtl="0" algn="l">
              <a:spcBef>
                <a:spcPts val="0"/>
              </a:spcBef>
              <a:spcAft>
                <a:spcPts val="0"/>
              </a:spcAft>
              <a:buNone/>
            </a:pPr>
            <a:r>
              <a:rPr lang="en">
                <a:latin typeface="Consolas"/>
                <a:ea typeface="Consolas"/>
                <a:cs typeface="Consolas"/>
                <a:sym typeface="Consolas"/>
              </a:rPr>
              <a:t>    volumes:</a:t>
            </a:r>
            <a:endParaRPr>
              <a:latin typeface="Consolas"/>
              <a:ea typeface="Consolas"/>
              <a:cs typeface="Consolas"/>
              <a:sym typeface="Consolas"/>
            </a:endParaRPr>
          </a:p>
          <a:p>
            <a:pPr indent="0" lvl="0" marL="0" rtl="0" algn="l">
              <a:spcBef>
                <a:spcPts val="0"/>
              </a:spcBef>
              <a:spcAft>
                <a:spcPts val="0"/>
              </a:spcAft>
              <a:buNone/>
            </a:pPr>
            <a:r>
              <a:rPr lang="en">
                <a:latin typeface="Consolas"/>
                <a:ea typeface="Consolas"/>
                <a:cs typeface="Consolas"/>
                <a:sym typeface="Consolas"/>
              </a:rPr>
              <a:t>      - db-data:/var/lib/mysql</a:t>
            </a:r>
            <a:endParaRPr>
              <a:latin typeface="Consolas"/>
              <a:ea typeface="Consolas"/>
              <a:cs typeface="Consolas"/>
              <a:sym typeface="Consolas"/>
            </a:endParaRPr>
          </a:p>
          <a:p>
            <a:pPr indent="0" lvl="0" marL="0" rtl="0" algn="l">
              <a:spcBef>
                <a:spcPts val="0"/>
              </a:spcBef>
              <a:spcAft>
                <a:spcPts val="0"/>
              </a:spcAft>
              <a:buNone/>
            </a:pPr>
            <a:r>
              <a:t/>
            </a:r>
            <a:endParaRPr>
              <a:latin typeface="Consolas"/>
              <a:ea typeface="Consolas"/>
              <a:cs typeface="Consolas"/>
              <a:sym typeface="Consolas"/>
            </a:endParaRPr>
          </a:p>
          <a:p>
            <a:pPr indent="0" lvl="0" marL="0" rtl="0" algn="l">
              <a:spcBef>
                <a:spcPts val="0"/>
              </a:spcBef>
              <a:spcAft>
                <a:spcPts val="0"/>
              </a:spcAft>
              <a:buNone/>
            </a:pPr>
            <a:r>
              <a:rPr lang="en">
                <a:latin typeface="Consolas"/>
                <a:ea typeface="Consolas"/>
                <a:cs typeface="Consolas"/>
                <a:sym typeface="Consolas"/>
              </a:rPr>
              <a:t>volumes:</a:t>
            </a:r>
            <a:endParaRPr>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a:latin typeface="Consolas"/>
                <a:ea typeface="Consolas"/>
                <a:cs typeface="Consolas"/>
                <a:sym typeface="Consolas"/>
              </a:rPr>
              <a:t>  db-data:</a:t>
            </a:r>
            <a:endParaRPr>
              <a:latin typeface="Consolas"/>
              <a:ea typeface="Consolas"/>
              <a:cs typeface="Consolas"/>
              <a:sym typeface="Consolas"/>
            </a:endParaRPr>
          </a:p>
          <a:p>
            <a:pPr indent="0" lvl="0" marL="0" rtl="0" algn="l">
              <a:spcBef>
                <a:spcPts val="0"/>
              </a:spcBef>
              <a:spcAft>
                <a:spcPts val="0"/>
              </a:spcAft>
              <a:buNone/>
            </a:pPr>
            <a:r>
              <a:t/>
            </a:r>
            <a:endParaRPr>
              <a:latin typeface="Consolas"/>
              <a:ea typeface="Consolas"/>
              <a:cs typeface="Consolas"/>
              <a:sym typeface="Consolas"/>
            </a:endParaRPr>
          </a:p>
          <a:p>
            <a:pPr indent="0" lvl="0" marL="0" rtl="0" algn="l">
              <a:spcBef>
                <a:spcPts val="0"/>
              </a:spcBef>
              <a:spcAft>
                <a:spcPts val="0"/>
              </a:spcAft>
              <a:buNone/>
            </a:pPr>
            <a:r>
              <a:t/>
            </a:r>
            <a:endParaRPr>
              <a:latin typeface="Consolas"/>
              <a:ea typeface="Consolas"/>
              <a:cs typeface="Consolas"/>
              <a:sym typeface="Consolas"/>
            </a:endParaRPr>
          </a:p>
        </p:txBody>
      </p:sp>
      <p:sp>
        <p:nvSpPr>
          <p:cNvPr id="843" name="Google Shape;843;p117"/>
          <p:cNvSpPr/>
          <p:nvPr/>
        </p:nvSpPr>
        <p:spPr>
          <a:xfrm>
            <a:off x="2585175" y="1112525"/>
            <a:ext cx="1255500" cy="230400"/>
          </a:xfrm>
          <a:prstGeom prst="rect">
            <a:avLst/>
          </a:prstGeom>
          <a:noFill/>
          <a:ln cap="flat" cmpd="sng" w="19050">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117"/>
          <p:cNvSpPr/>
          <p:nvPr/>
        </p:nvSpPr>
        <p:spPr>
          <a:xfrm>
            <a:off x="2999450" y="1956550"/>
            <a:ext cx="3158100" cy="230400"/>
          </a:xfrm>
          <a:prstGeom prst="rect">
            <a:avLst/>
          </a:prstGeom>
          <a:noFill/>
          <a:ln cap="flat" cmpd="sng" w="19050">
            <a:solidFill>
              <a:srgbClr val="FF99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117"/>
          <p:cNvSpPr/>
          <p:nvPr/>
        </p:nvSpPr>
        <p:spPr>
          <a:xfrm>
            <a:off x="2992950" y="3203450"/>
            <a:ext cx="1640100" cy="230400"/>
          </a:xfrm>
          <a:prstGeom prst="rect">
            <a:avLst/>
          </a:prstGeom>
          <a:noFill/>
          <a:ln cap="flat" cmpd="sng" w="19050">
            <a:solidFill>
              <a:srgbClr val="00FF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117"/>
          <p:cNvSpPr/>
          <p:nvPr/>
        </p:nvSpPr>
        <p:spPr>
          <a:xfrm>
            <a:off x="3185625" y="4054175"/>
            <a:ext cx="2448000" cy="230400"/>
          </a:xfrm>
          <a:prstGeom prst="rect">
            <a:avLst/>
          </a:prstGeom>
          <a:noFill/>
          <a:ln cap="flat" cmpd="sng" w="19050">
            <a:solidFill>
              <a:srgbClr val="00FFF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117"/>
          <p:cNvSpPr/>
          <p:nvPr/>
        </p:nvSpPr>
        <p:spPr>
          <a:xfrm>
            <a:off x="2753825" y="4690025"/>
            <a:ext cx="905700" cy="230400"/>
          </a:xfrm>
          <a:prstGeom prst="rect">
            <a:avLst/>
          </a:prstGeom>
          <a:noFill/>
          <a:ln cap="flat" cmpd="sng" w="19050">
            <a:solidFill>
              <a:srgbClr val="9900F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117"/>
          <p:cNvSpPr txBox="1"/>
          <p:nvPr/>
        </p:nvSpPr>
        <p:spPr>
          <a:xfrm>
            <a:off x="278125" y="910475"/>
            <a:ext cx="2028000" cy="634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0000"/>
                </a:solidFill>
              </a:rPr>
              <a:t>Defines the Compose file format version.</a:t>
            </a:r>
            <a:endParaRPr>
              <a:solidFill>
                <a:srgbClr val="FF0000"/>
              </a:solidFill>
            </a:endParaRPr>
          </a:p>
        </p:txBody>
      </p:sp>
      <p:sp>
        <p:nvSpPr>
          <p:cNvPr id="849" name="Google Shape;849;p117"/>
          <p:cNvSpPr txBox="1"/>
          <p:nvPr/>
        </p:nvSpPr>
        <p:spPr>
          <a:xfrm>
            <a:off x="6688675" y="1754500"/>
            <a:ext cx="2028000" cy="634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9900"/>
                </a:solidFill>
              </a:rPr>
              <a:t>Path to the Dockerfile for the “app” service.</a:t>
            </a:r>
            <a:endParaRPr>
              <a:solidFill>
                <a:srgbClr val="FF9900"/>
              </a:solidFill>
            </a:endParaRPr>
          </a:p>
        </p:txBody>
      </p:sp>
      <p:sp>
        <p:nvSpPr>
          <p:cNvPr id="850" name="Google Shape;850;p117"/>
          <p:cNvSpPr txBox="1"/>
          <p:nvPr/>
        </p:nvSpPr>
        <p:spPr>
          <a:xfrm>
            <a:off x="278125" y="3001400"/>
            <a:ext cx="2028000" cy="634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00FF00"/>
                </a:solidFill>
              </a:rPr>
              <a:t>Use a public image for the “db” service.</a:t>
            </a:r>
            <a:endParaRPr>
              <a:solidFill>
                <a:srgbClr val="00FF00"/>
              </a:solidFill>
            </a:endParaRPr>
          </a:p>
        </p:txBody>
      </p:sp>
      <p:sp>
        <p:nvSpPr>
          <p:cNvPr id="851" name="Google Shape;851;p117"/>
          <p:cNvSpPr txBox="1"/>
          <p:nvPr/>
        </p:nvSpPr>
        <p:spPr>
          <a:xfrm>
            <a:off x="6688675" y="3852125"/>
            <a:ext cx="2028000" cy="634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00FFFF"/>
                </a:solidFill>
              </a:rPr>
              <a:t>Save MySQL DB data to db-data volume.</a:t>
            </a:r>
            <a:endParaRPr>
              <a:solidFill>
                <a:srgbClr val="00FFFF"/>
              </a:solidFill>
            </a:endParaRPr>
          </a:p>
        </p:txBody>
      </p:sp>
      <p:sp>
        <p:nvSpPr>
          <p:cNvPr id="852" name="Google Shape;852;p117"/>
          <p:cNvSpPr txBox="1"/>
          <p:nvPr/>
        </p:nvSpPr>
        <p:spPr>
          <a:xfrm>
            <a:off x="120875" y="4487975"/>
            <a:ext cx="2185200" cy="634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9900FF"/>
                </a:solidFill>
              </a:rPr>
              <a:t>Defines a named volume for persistent DB data</a:t>
            </a:r>
            <a:endParaRPr>
              <a:solidFill>
                <a:srgbClr val="9900FF"/>
              </a:solidFill>
            </a:endParaRPr>
          </a:p>
        </p:txBody>
      </p:sp>
      <p:cxnSp>
        <p:nvCxnSpPr>
          <p:cNvPr id="853" name="Google Shape;853;p117"/>
          <p:cNvCxnSpPr>
            <a:stCxn id="848" idx="3"/>
            <a:endCxn id="843" idx="1"/>
          </p:cNvCxnSpPr>
          <p:nvPr/>
        </p:nvCxnSpPr>
        <p:spPr>
          <a:xfrm>
            <a:off x="2306125" y="1227725"/>
            <a:ext cx="279000" cy="0"/>
          </a:xfrm>
          <a:prstGeom prst="straightConnector1">
            <a:avLst/>
          </a:prstGeom>
          <a:noFill/>
          <a:ln cap="flat" cmpd="sng" w="9525">
            <a:solidFill>
              <a:srgbClr val="FF0000"/>
            </a:solidFill>
            <a:prstDash val="solid"/>
            <a:round/>
            <a:headEnd len="med" w="med" type="none"/>
            <a:tailEnd len="med" w="med" type="triangle"/>
          </a:ln>
        </p:spPr>
      </p:cxnSp>
      <p:cxnSp>
        <p:nvCxnSpPr>
          <p:cNvPr id="854" name="Google Shape;854;p117"/>
          <p:cNvCxnSpPr>
            <a:stCxn id="849" idx="1"/>
            <a:endCxn id="844" idx="3"/>
          </p:cNvCxnSpPr>
          <p:nvPr/>
        </p:nvCxnSpPr>
        <p:spPr>
          <a:xfrm rot="10800000">
            <a:off x="6157675" y="2071750"/>
            <a:ext cx="531000" cy="0"/>
          </a:xfrm>
          <a:prstGeom prst="straightConnector1">
            <a:avLst/>
          </a:prstGeom>
          <a:noFill/>
          <a:ln cap="flat" cmpd="sng" w="9525">
            <a:solidFill>
              <a:srgbClr val="FF9900"/>
            </a:solidFill>
            <a:prstDash val="solid"/>
            <a:round/>
            <a:headEnd len="med" w="med" type="none"/>
            <a:tailEnd len="med" w="med" type="triangle"/>
          </a:ln>
        </p:spPr>
      </p:cxnSp>
      <p:cxnSp>
        <p:nvCxnSpPr>
          <p:cNvPr id="855" name="Google Shape;855;p117"/>
          <p:cNvCxnSpPr>
            <a:stCxn id="850" idx="3"/>
            <a:endCxn id="845" idx="1"/>
          </p:cNvCxnSpPr>
          <p:nvPr/>
        </p:nvCxnSpPr>
        <p:spPr>
          <a:xfrm>
            <a:off x="2306125" y="3318650"/>
            <a:ext cx="686700" cy="0"/>
          </a:xfrm>
          <a:prstGeom prst="straightConnector1">
            <a:avLst/>
          </a:prstGeom>
          <a:noFill/>
          <a:ln cap="flat" cmpd="sng" w="9525">
            <a:solidFill>
              <a:srgbClr val="00FF00"/>
            </a:solidFill>
            <a:prstDash val="solid"/>
            <a:round/>
            <a:headEnd len="med" w="med" type="none"/>
            <a:tailEnd len="med" w="med" type="triangle"/>
          </a:ln>
        </p:spPr>
      </p:cxnSp>
      <p:cxnSp>
        <p:nvCxnSpPr>
          <p:cNvPr id="856" name="Google Shape;856;p117"/>
          <p:cNvCxnSpPr>
            <a:stCxn id="851" idx="1"/>
            <a:endCxn id="846" idx="3"/>
          </p:cNvCxnSpPr>
          <p:nvPr/>
        </p:nvCxnSpPr>
        <p:spPr>
          <a:xfrm rot="10800000">
            <a:off x="5633575" y="4169375"/>
            <a:ext cx="1055100" cy="0"/>
          </a:xfrm>
          <a:prstGeom prst="straightConnector1">
            <a:avLst/>
          </a:prstGeom>
          <a:noFill/>
          <a:ln cap="flat" cmpd="sng" w="9525">
            <a:solidFill>
              <a:srgbClr val="00FFFF"/>
            </a:solidFill>
            <a:prstDash val="solid"/>
            <a:round/>
            <a:headEnd len="med" w="med" type="none"/>
            <a:tailEnd len="med" w="med" type="triangle"/>
          </a:ln>
        </p:spPr>
      </p:cxnSp>
      <p:cxnSp>
        <p:nvCxnSpPr>
          <p:cNvPr id="857" name="Google Shape;857;p117"/>
          <p:cNvCxnSpPr>
            <a:stCxn id="852" idx="3"/>
            <a:endCxn id="847" idx="1"/>
          </p:cNvCxnSpPr>
          <p:nvPr/>
        </p:nvCxnSpPr>
        <p:spPr>
          <a:xfrm>
            <a:off x="2306075" y="4805225"/>
            <a:ext cx="447900" cy="0"/>
          </a:xfrm>
          <a:prstGeom prst="straightConnector1">
            <a:avLst/>
          </a:prstGeom>
          <a:noFill/>
          <a:ln cap="flat" cmpd="sng" w="9525">
            <a:solidFill>
              <a:srgbClr val="9900FF"/>
            </a:solidFill>
            <a:prstDash val="solid"/>
            <a:round/>
            <a:headEnd len="med" w="med" type="none"/>
            <a:tailEnd len="med" w="med" type="triangle"/>
          </a:ln>
        </p:spPr>
      </p:cxn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1" name="Shape 861"/>
        <p:cNvGrpSpPr/>
        <p:nvPr/>
      </p:nvGrpSpPr>
      <p:grpSpPr>
        <a:xfrm>
          <a:off x="0" y="0"/>
          <a:ext cx="0" cy="0"/>
          <a:chOff x="0" y="0"/>
          <a:chExt cx="0" cy="0"/>
        </a:xfrm>
      </p:grpSpPr>
      <p:sp>
        <p:nvSpPr>
          <p:cNvPr id="862" name="Google Shape;862;p1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Special Topics: Docker Images from Scratch</a:t>
            </a:r>
            <a:endParaRPr/>
          </a:p>
        </p:txBody>
      </p:sp>
      <p:sp>
        <p:nvSpPr>
          <p:cNvPr id="863" name="Google Shape;863;p11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The scratch image is the common ancestor of all Docker images.</a:t>
            </a:r>
            <a:endParaRPr/>
          </a:p>
          <a:p>
            <a:pPr indent="-342900" lvl="0" marL="457200" rtl="0" algn="l">
              <a:spcBef>
                <a:spcPts val="0"/>
              </a:spcBef>
              <a:spcAft>
                <a:spcPts val="0"/>
              </a:spcAft>
              <a:buSzPts val="1800"/>
              <a:buChar char="●"/>
            </a:pPr>
            <a:r>
              <a:rPr lang="en"/>
              <a:t>The scratch image is empty. It cannot be pulled from Dockerhub and used to create containers on its own.</a:t>
            </a:r>
            <a:endParaRPr/>
          </a:p>
          <a:p>
            <a:pPr indent="-342900" lvl="0" marL="457200" rtl="0" algn="l">
              <a:spcBef>
                <a:spcPts val="0"/>
              </a:spcBef>
              <a:spcAft>
                <a:spcPts val="0"/>
              </a:spcAft>
              <a:buSzPts val="1800"/>
              <a:buChar char="●"/>
            </a:pPr>
            <a:r>
              <a:rPr lang="en"/>
              <a:t>The scratch image is typically used for base OS images, like Debian and Ubuntu.</a:t>
            </a:r>
            <a:endParaRPr/>
          </a:p>
          <a:p>
            <a:pPr indent="-342900" lvl="0" marL="457200" rtl="0" algn="l">
              <a:spcBef>
                <a:spcPts val="0"/>
              </a:spcBef>
              <a:spcAft>
                <a:spcPts val="0"/>
              </a:spcAft>
              <a:buSzPts val="1800"/>
              <a:buChar char="●"/>
            </a:pPr>
            <a:r>
              <a:rPr lang="en"/>
              <a:t>It can also be used to execute statically compiled binaries.</a:t>
            </a:r>
            <a:endParaRPr/>
          </a:p>
          <a:p>
            <a:pPr indent="0" lvl="0" marL="0" rtl="0" algn="l">
              <a:spcBef>
                <a:spcPts val="1600"/>
              </a:spcBef>
              <a:spcAft>
                <a:spcPts val="1600"/>
              </a:spcAft>
              <a:buNone/>
            </a:pPr>
            <a:r>
              <a:t/>
            </a:r>
            <a:endParaRPr/>
          </a:p>
        </p:txBody>
      </p:sp>
      <p:sp>
        <p:nvSpPr>
          <p:cNvPr id="864" name="Google Shape;864;p118"/>
          <p:cNvSpPr/>
          <p:nvPr/>
        </p:nvSpPr>
        <p:spPr>
          <a:xfrm>
            <a:off x="714925" y="3214025"/>
            <a:ext cx="5498700" cy="1777200"/>
          </a:xfrm>
          <a:prstGeom prst="snip1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onsolas"/>
                <a:ea typeface="Consolas"/>
                <a:cs typeface="Consolas"/>
                <a:sym typeface="Consolas"/>
              </a:rPr>
              <a:t># A Debian base OS image example.</a:t>
            </a:r>
            <a:endParaRPr>
              <a:latin typeface="Consolas"/>
              <a:ea typeface="Consolas"/>
              <a:cs typeface="Consolas"/>
              <a:sym typeface="Consolas"/>
            </a:endParaRPr>
          </a:p>
          <a:p>
            <a:pPr indent="0" lvl="0" marL="0" rtl="0" algn="l">
              <a:spcBef>
                <a:spcPts val="0"/>
              </a:spcBef>
              <a:spcAft>
                <a:spcPts val="0"/>
              </a:spcAft>
              <a:buNone/>
            </a:pPr>
            <a:r>
              <a:rPr lang="en">
                <a:latin typeface="Consolas"/>
                <a:ea typeface="Consolas"/>
                <a:cs typeface="Consolas"/>
                <a:sym typeface="Consolas"/>
              </a:rPr>
              <a:t>FROM scratch</a:t>
            </a:r>
            <a:endParaRPr>
              <a:latin typeface="Consolas"/>
              <a:ea typeface="Consolas"/>
              <a:cs typeface="Consolas"/>
              <a:sym typeface="Consolas"/>
            </a:endParaRPr>
          </a:p>
          <a:p>
            <a:pPr indent="0" lvl="0" marL="0" rtl="0" algn="l">
              <a:spcBef>
                <a:spcPts val="0"/>
              </a:spcBef>
              <a:spcAft>
                <a:spcPts val="0"/>
              </a:spcAft>
              <a:buNone/>
            </a:pPr>
            <a:r>
              <a:t/>
            </a:r>
            <a:endParaRPr>
              <a:latin typeface="Consolas"/>
              <a:ea typeface="Consolas"/>
              <a:cs typeface="Consolas"/>
              <a:sym typeface="Consolas"/>
            </a:endParaRPr>
          </a:p>
          <a:p>
            <a:pPr indent="0" lvl="0" marL="0" rtl="0" algn="l">
              <a:spcBef>
                <a:spcPts val="0"/>
              </a:spcBef>
              <a:spcAft>
                <a:spcPts val="0"/>
              </a:spcAft>
              <a:buNone/>
            </a:pPr>
            <a:r>
              <a:rPr lang="en">
                <a:latin typeface="Consolas"/>
                <a:ea typeface="Consolas"/>
                <a:cs typeface="Consolas"/>
                <a:sym typeface="Consolas"/>
              </a:rPr>
              <a:t># Copy in and decompress the root filesystem.</a:t>
            </a:r>
            <a:endParaRPr>
              <a:latin typeface="Consolas"/>
              <a:ea typeface="Consolas"/>
              <a:cs typeface="Consolas"/>
              <a:sym typeface="Consolas"/>
            </a:endParaRPr>
          </a:p>
          <a:p>
            <a:pPr indent="0" lvl="0" marL="0" rtl="0" algn="l">
              <a:spcBef>
                <a:spcPts val="0"/>
              </a:spcBef>
              <a:spcAft>
                <a:spcPts val="0"/>
              </a:spcAft>
              <a:buNone/>
            </a:pPr>
            <a:r>
              <a:rPr lang="en">
                <a:latin typeface="Consolas"/>
                <a:ea typeface="Consolas"/>
                <a:cs typeface="Consolas"/>
                <a:sym typeface="Consolas"/>
              </a:rPr>
              <a:t>ADD rootfs.tar.xz /</a:t>
            </a:r>
            <a:endParaRPr>
              <a:latin typeface="Consolas"/>
              <a:ea typeface="Consolas"/>
              <a:cs typeface="Consolas"/>
              <a:sym typeface="Consolas"/>
            </a:endParaRPr>
          </a:p>
          <a:p>
            <a:pPr indent="0" lvl="0" marL="0" rtl="0" algn="l">
              <a:spcBef>
                <a:spcPts val="0"/>
              </a:spcBef>
              <a:spcAft>
                <a:spcPts val="0"/>
              </a:spcAft>
              <a:buNone/>
            </a:pPr>
            <a:r>
              <a:t/>
            </a:r>
            <a:endParaRPr>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a:latin typeface="Consolas"/>
                <a:ea typeface="Consolas"/>
                <a:cs typeface="Consolas"/>
                <a:sym typeface="Consolas"/>
              </a:rPr>
              <a:t>CMD ["/bin/bash"]</a:t>
            </a:r>
            <a:endParaRPr>
              <a:latin typeface="Consolas"/>
              <a:ea typeface="Consolas"/>
              <a:cs typeface="Consolas"/>
              <a:sym typeface="Consolas"/>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8" name="Shape 868"/>
        <p:cNvGrpSpPr/>
        <p:nvPr/>
      </p:nvGrpSpPr>
      <p:grpSpPr>
        <a:xfrm>
          <a:off x="0" y="0"/>
          <a:ext cx="0" cy="0"/>
          <a:chOff x="0" y="0"/>
          <a:chExt cx="0" cy="0"/>
        </a:xfrm>
      </p:grpSpPr>
      <p:sp>
        <p:nvSpPr>
          <p:cNvPr id="869" name="Google Shape;869;p1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Special Topics: Privileged Containers</a:t>
            </a:r>
            <a:endParaRPr/>
          </a:p>
        </p:txBody>
      </p:sp>
      <p:sp>
        <p:nvSpPr>
          <p:cNvPr id="870" name="Google Shape;870;p11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Recall that containers are virtualized at the OS level and share the kernel with the Docker host.</a:t>
            </a:r>
            <a:endParaRPr/>
          </a:p>
          <a:p>
            <a:pPr indent="-342900" lvl="0" marL="457200" rtl="0" algn="l">
              <a:spcBef>
                <a:spcPts val="0"/>
              </a:spcBef>
              <a:spcAft>
                <a:spcPts val="0"/>
              </a:spcAft>
              <a:buSzPts val="1800"/>
              <a:buChar char="●"/>
            </a:pPr>
            <a:r>
              <a:rPr lang="en"/>
              <a:t>What happens when the service running in a container needs to alter something in the kernel? Normally, a container cannot do this.</a:t>
            </a:r>
            <a:endParaRPr/>
          </a:p>
          <a:p>
            <a:pPr indent="-342900" lvl="0" marL="457200" rtl="0" algn="l">
              <a:spcBef>
                <a:spcPts val="0"/>
              </a:spcBef>
              <a:spcAft>
                <a:spcPts val="0"/>
              </a:spcAft>
              <a:buSzPts val="1800"/>
              <a:buChar char="●"/>
            </a:pPr>
            <a:r>
              <a:rPr lang="en"/>
              <a:t>If you run a container with the </a:t>
            </a:r>
            <a:r>
              <a:rPr lang="en">
                <a:latin typeface="Consolas"/>
                <a:ea typeface="Consolas"/>
                <a:cs typeface="Consolas"/>
                <a:sym typeface="Consolas"/>
              </a:rPr>
              <a:t>--privileged</a:t>
            </a:r>
            <a:r>
              <a:rPr lang="en"/>
              <a:t> flag, that will allow the container to access and alter the kernel.</a:t>
            </a:r>
            <a:endParaRPr/>
          </a:p>
          <a:p>
            <a:pPr indent="-342900" lvl="0" marL="457200" rtl="0" algn="l">
              <a:spcBef>
                <a:spcPts val="0"/>
              </a:spcBef>
              <a:spcAft>
                <a:spcPts val="0"/>
              </a:spcAft>
              <a:buSzPts val="1800"/>
              <a:buChar char="●"/>
            </a:pPr>
            <a:r>
              <a:rPr lang="en"/>
              <a:t>This is useful if you are running a timekeeping service in a container (ntpd, chronyd etc.) or other services that require kernel access.</a:t>
            </a:r>
            <a:endParaRPr/>
          </a:p>
          <a:p>
            <a:pPr indent="-342900" lvl="0" marL="457200" rtl="0" algn="l">
              <a:spcBef>
                <a:spcPts val="0"/>
              </a:spcBef>
              <a:spcAft>
                <a:spcPts val="0"/>
              </a:spcAft>
              <a:buSzPts val="1800"/>
              <a:buChar char="●"/>
            </a:pPr>
            <a:r>
              <a:rPr lang="en"/>
              <a:t>Use privileged containers very sparingly.</a:t>
            </a:r>
            <a:endParaRPr/>
          </a:p>
          <a:p>
            <a:pPr indent="0" lvl="0" marL="0" rtl="0" algn="l">
              <a:spcBef>
                <a:spcPts val="1600"/>
              </a:spcBef>
              <a:spcAft>
                <a:spcPts val="1600"/>
              </a:spcAft>
              <a:buNone/>
            </a:pPr>
            <a:r>
              <a:t/>
            </a:r>
            <a:endParaRPr/>
          </a:p>
        </p:txBody>
      </p:sp>
      <p:sp>
        <p:nvSpPr>
          <p:cNvPr id="871" name="Google Shape;871;p119"/>
          <p:cNvSpPr/>
          <p:nvPr/>
        </p:nvSpPr>
        <p:spPr>
          <a:xfrm>
            <a:off x="867325" y="4167525"/>
            <a:ext cx="5498700" cy="747600"/>
          </a:xfrm>
          <a:prstGeom prst="snip1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Consolas"/>
                <a:ea typeface="Consolas"/>
                <a:cs typeface="Consolas"/>
                <a:sym typeface="Consolas"/>
              </a:rPr>
              <a:t># Run a </a:t>
            </a:r>
            <a:r>
              <a:rPr lang="en">
                <a:latin typeface="Consolas"/>
                <a:ea typeface="Consolas"/>
                <a:cs typeface="Consolas"/>
                <a:sym typeface="Consolas"/>
              </a:rPr>
              <a:t>privileged</a:t>
            </a:r>
            <a:r>
              <a:rPr lang="en">
                <a:latin typeface="Consolas"/>
                <a:ea typeface="Consolas"/>
                <a:cs typeface="Consolas"/>
                <a:sym typeface="Consolas"/>
              </a:rPr>
              <a:t> container.</a:t>
            </a:r>
            <a:endParaRPr>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a:latin typeface="Consolas"/>
                <a:ea typeface="Consolas"/>
                <a:cs typeface="Consolas"/>
                <a:sym typeface="Consolas"/>
              </a:rPr>
              <a:t>Docker run --privileged my_image:latest</a:t>
            </a:r>
            <a:endParaRPr>
              <a:latin typeface="Consolas"/>
              <a:ea typeface="Consolas"/>
              <a:cs typeface="Consolas"/>
              <a:sym typeface="Consolas"/>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5" name="Shape 875"/>
        <p:cNvGrpSpPr/>
        <p:nvPr/>
      </p:nvGrpSpPr>
      <p:grpSpPr>
        <a:xfrm>
          <a:off x="0" y="0"/>
          <a:ext cx="0" cy="0"/>
          <a:chOff x="0" y="0"/>
          <a:chExt cx="0" cy="0"/>
        </a:xfrm>
      </p:grpSpPr>
      <p:sp>
        <p:nvSpPr>
          <p:cNvPr id="876" name="Google Shape;876;p1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Special Topics: Windows Containers</a:t>
            </a:r>
            <a:endParaRPr/>
          </a:p>
        </p:txBody>
      </p:sp>
      <p:sp>
        <p:nvSpPr>
          <p:cNvPr id="877" name="Google Shape;877;p12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It is possible to build Windows Docker images and containers.</a:t>
            </a:r>
            <a:endParaRPr/>
          </a:p>
          <a:p>
            <a:pPr indent="-342900" lvl="0" marL="457200" rtl="0" algn="l">
              <a:spcBef>
                <a:spcPts val="0"/>
              </a:spcBef>
              <a:spcAft>
                <a:spcPts val="0"/>
              </a:spcAft>
              <a:buSzPts val="1800"/>
              <a:buChar char="●"/>
            </a:pPr>
            <a:r>
              <a:rPr lang="en"/>
              <a:t>Some Restrictions and Gotchas</a:t>
            </a:r>
            <a:endParaRPr/>
          </a:p>
          <a:p>
            <a:pPr indent="-317500" lvl="1" marL="914400" rtl="0" algn="l">
              <a:spcBef>
                <a:spcPts val="0"/>
              </a:spcBef>
              <a:spcAft>
                <a:spcPts val="0"/>
              </a:spcAft>
              <a:buSzPts val="1400"/>
              <a:buChar char="○"/>
            </a:pPr>
            <a:r>
              <a:rPr lang="en"/>
              <a:t>Can only run Windows containers on a host with the same version of Windows running.</a:t>
            </a:r>
            <a:endParaRPr/>
          </a:p>
          <a:p>
            <a:pPr indent="-317500" lvl="1" marL="914400" rtl="0" algn="l">
              <a:spcBef>
                <a:spcPts val="0"/>
              </a:spcBef>
              <a:spcAft>
                <a:spcPts val="0"/>
              </a:spcAft>
              <a:buSzPts val="1400"/>
              <a:buChar char="○"/>
            </a:pPr>
            <a:r>
              <a:rPr lang="en"/>
              <a:t>Need to use Linux style paths in Windows Dockerfiles (forward slashes instead of backslashes) for Dockerfile directives.</a:t>
            </a:r>
            <a:endParaRPr/>
          </a:p>
          <a:p>
            <a:pPr indent="-317500" lvl="1" marL="914400" rtl="0" algn="l">
              <a:spcBef>
                <a:spcPts val="0"/>
              </a:spcBef>
              <a:spcAft>
                <a:spcPts val="0"/>
              </a:spcAft>
              <a:buSzPts val="1400"/>
              <a:buChar char="○"/>
            </a:pPr>
            <a:r>
              <a:rPr lang="en"/>
              <a:t>Scripts and commands requiring paths should use standard Windows paths.</a:t>
            </a:r>
            <a:endParaRPr/>
          </a:p>
        </p:txBody>
      </p:sp>
      <p:sp>
        <p:nvSpPr>
          <p:cNvPr id="878" name="Google Shape;878;p120"/>
          <p:cNvSpPr/>
          <p:nvPr/>
        </p:nvSpPr>
        <p:spPr>
          <a:xfrm>
            <a:off x="714925" y="3061625"/>
            <a:ext cx="6839100" cy="1777200"/>
          </a:xfrm>
          <a:prstGeom prst="snip1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Consolas"/>
                <a:ea typeface="Consolas"/>
                <a:cs typeface="Consolas"/>
                <a:sym typeface="Consolas"/>
              </a:rPr>
              <a:t># Use a Windows Server base image.</a:t>
            </a:r>
            <a:endParaRPr sz="1200">
              <a:solidFill>
                <a:schemeClr val="dk1"/>
              </a:solidFill>
              <a:latin typeface="Consolas"/>
              <a:ea typeface="Consolas"/>
              <a:cs typeface="Consolas"/>
              <a:sym typeface="Consolas"/>
            </a:endParaRPr>
          </a:p>
          <a:p>
            <a:pPr indent="0" lvl="0" marL="0" rtl="0" algn="l">
              <a:spcBef>
                <a:spcPts val="0"/>
              </a:spcBef>
              <a:spcAft>
                <a:spcPts val="0"/>
              </a:spcAft>
              <a:buNone/>
            </a:pPr>
            <a:r>
              <a:rPr lang="en" sz="1200">
                <a:solidFill>
                  <a:schemeClr val="dk1"/>
                </a:solidFill>
                <a:latin typeface="Consolas"/>
                <a:ea typeface="Consolas"/>
                <a:cs typeface="Consolas"/>
                <a:sym typeface="Consolas"/>
              </a:rPr>
              <a:t>FROM mcr.microsoft.com/windows/servercore:ltsc2019</a:t>
            </a:r>
            <a:endParaRPr sz="1200">
              <a:solidFill>
                <a:schemeClr val="dk1"/>
              </a:solidFill>
              <a:latin typeface="Consolas"/>
              <a:ea typeface="Consolas"/>
              <a:cs typeface="Consolas"/>
              <a:sym typeface="Consolas"/>
            </a:endParaRPr>
          </a:p>
          <a:p>
            <a:pPr indent="0" lvl="0" marL="0" rtl="0" algn="l">
              <a:spcBef>
                <a:spcPts val="0"/>
              </a:spcBef>
              <a:spcAft>
                <a:spcPts val="0"/>
              </a:spcAft>
              <a:buNone/>
            </a:pPr>
            <a:r>
              <a:t/>
            </a:r>
            <a:endParaRPr sz="1200">
              <a:solidFill>
                <a:schemeClr val="dk1"/>
              </a:solidFill>
              <a:latin typeface="Consolas"/>
              <a:ea typeface="Consolas"/>
              <a:cs typeface="Consolas"/>
              <a:sym typeface="Consolas"/>
            </a:endParaRPr>
          </a:p>
          <a:p>
            <a:pPr indent="0" lvl="0" marL="0" rtl="0" algn="l">
              <a:spcBef>
                <a:spcPts val="0"/>
              </a:spcBef>
              <a:spcAft>
                <a:spcPts val="0"/>
              </a:spcAft>
              <a:buNone/>
            </a:pPr>
            <a:r>
              <a:rPr lang="en" sz="1200">
                <a:solidFill>
                  <a:schemeClr val="dk1"/>
                </a:solidFill>
                <a:latin typeface="Consolas"/>
                <a:ea typeface="Consolas"/>
                <a:cs typeface="Consolas"/>
                <a:sym typeface="Consolas"/>
              </a:rPr>
              <a:t># Copy in a Powershell script. Note Linux style path.</a:t>
            </a:r>
            <a:endParaRPr sz="1200">
              <a:solidFill>
                <a:schemeClr val="dk1"/>
              </a:solidFill>
              <a:latin typeface="Consolas"/>
              <a:ea typeface="Consolas"/>
              <a:cs typeface="Consolas"/>
              <a:sym typeface="Consolas"/>
            </a:endParaRPr>
          </a:p>
          <a:p>
            <a:pPr indent="0" lvl="0" marL="0" rtl="0" algn="l">
              <a:spcBef>
                <a:spcPts val="0"/>
              </a:spcBef>
              <a:spcAft>
                <a:spcPts val="0"/>
              </a:spcAft>
              <a:buNone/>
            </a:pPr>
            <a:r>
              <a:rPr lang="en" sz="1200">
                <a:solidFill>
                  <a:schemeClr val="dk1"/>
                </a:solidFill>
                <a:latin typeface="Consolas"/>
                <a:ea typeface="Consolas"/>
                <a:cs typeface="Consolas"/>
                <a:sym typeface="Consolas"/>
              </a:rPr>
              <a:t>ADD script.ps1 /windows/temp/script.ps1</a:t>
            </a:r>
            <a:endParaRPr sz="1200">
              <a:solidFill>
                <a:schemeClr val="dk1"/>
              </a:solidFill>
              <a:latin typeface="Consolas"/>
              <a:ea typeface="Consolas"/>
              <a:cs typeface="Consolas"/>
              <a:sym typeface="Consolas"/>
            </a:endParaRPr>
          </a:p>
          <a:p>
            <a:pPr indent="0" lvl="0" marL="0" rtl="0" algn="l">
              <a:spcBef>
                <a:spcPts val="0"/>
              </a:spcBef>
              <a:spcAft>
                <a:spcPts val="0"/>
              </a:spcAft>
              <a:buNone/>
            </a:pPr>
            <a:r>
              <a:t/>
            </a:r>
            <a:endParaRPr sz="1200">
              <a:solidFill>
                <a:schemeClr val="dk1"/>
              </a:solidFill>
              <a:latin typeface="Consolas"/>
              <a:ea typeface="Consolas"/>
              <a:cs typeface="Consolas"/>
              <a:sym typeface="Consolas"/>
            </a:endParaRPr>
          </a:p>
          <a:p>
            <a:pPr indent="0" lvl="0" marL="0" rtl="0" algn="l">
              <a:spcBef>
                <a:spcPts val="0"/>
              </a:spcBef>
              <a:spcAft>
                <a:spcPts val="0"/>
              </a:spcAft>
              <a:buNone/>
            </a:pPr>
            <a:r>
              <a:rPr lang="en" sz="1200">
                <a:solidFill>
                  <a:schemeClr val="dk1"/>
                </a:solidFill>
                <a:latin typeface="Consolas"/>
                <a:ea typeface="Consolas"/>
                <a:cs typeface="Consolas"/>
                <a:sym typeface="Consolas"/>
              </a:rPr>
              <a:t># Run the Powershell script. Note Windows style path.</a:t>
            </a:r>
            <a:endParaRPr sz="1200">
              <a:solidFill>
                <a:schemeClr val="dk1"/>
              </a:solidFill>
              <a:latin typeface="Consolas"/>
              <a:ea typeface="Consolas"/>
              <a:cs typeface="Consolas"/>
              <a:sym typeface="Consolas"/>
            </a:endParaRPr>
          </a:p>
          <a:p>
            <a:pPr indent="0" lvl="0" marL="0" rtl="0" algn="l">
              <a:spcBef>
                <a:spcPts val="0"/>
              </a:spcBef>
              <a:spcAft>
                <a:spcPts val="0"/>
              </a:spcAft>
              <a:buNone/>
            </a:pPr>
            <a:r>
              <a:rPr lang="en" sz="1200">
                <a:solidFill>
                  <a:schemeClr val="dk1"/>
                </a:solidFill>
                <a:latin typeface="Consolas"/>
                <a:ea typeface="Consolas"/>
                <a:cs typeface="Consolas"/>
                <a:sym typeface="Consolas"/>
              </a:rPr>
              <a:t>RUN powershell.exe -executionpolicy bypass c:\windows\temp\script.ps1</a:t>
            </a:r>
            <a:endParaRPr sz="1200">
              <a:latin typeface="Consolas"/>
              <a:ea typeface="Consolas"/>
              <a:cs typeface="Consolas"/>
              <a:sym typeface="Consolas"/>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2" name="Shape 882"/>
        <p:cNvGrpSpPr/>
        <p:nvPr/>
      </p:nvGrpSpPr>
      <p:grpSpPr>
        <a:xfrm>
          <a:off x="0" y="0"/>
          <a:ext cx="0" cy="0"/>
          <a:chOff x="0" y="0"/>
          <a:chExt cx="0" cy="0"/>
        </a:xfrm>
      </p:grpSpPr>
      <p:sp>
        <p:nvSpPr>
          <p:cNvPr id="883" name="Google Shape;883;p1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Special Topics: Docker Security</a:t>
            </a:r>
            <a:endParaRPr/>
          </a:p>
        </p:txBody>
      </p:sp>
      <p:sp>
        <p:nvSpPr>
          <p:cNvPr id="884" name="Google Shape;884;p121"/>
          <p:cNvSpPr txBox="1"/>
          <p:nvPr>
            <p:ph idx="1" type="body"/>
          </p:nvPr>
        </p:nvSpPr>
        <p:spPr>
          <a:xfrm>
            <a:off x="311700" y="1152475"/>
            <a:ext cx="44691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It is important to secure applications running within containers.</a:t>
            </a:r>
            <a:endParaRPr/>
          </a:p>
          <a:p>
            <a:pPr indent="-342900" lvl="0" marL="457200" rtl="0" algn="l">
              <a:spcBef>
                <a:spcPts val="0"/>
              </a:spcBef>
              <a:spcAft>
                <a:spcPts val="0"/>
              </a:spcAft>
              <a:buSzPts val="1800"/>
              <a:buChar char="●"/>
            </a:pPr>
            <a:r>
              <a:rPr lang="en"/>
              <a:t>Well designed containers can be very secure compared to a VM.</a:t>
            </a:r>
            <a:endParaRPr/>
          </a:p>
          <a:p>
            <a:pPr indent="-342900" lvl="0" marL="457200" rtl="0" algn="l">
              <a:spcBef>
                <a:spcPts val="0"/>
              </a:spcBef>
              <a:spcAft>
                <a:spcPts val="0"/>
              </a:spcAft>
              <a:buSzPts val="1800"/>
              <a:buChar char="●"/>
            </a:pPr>
            <a:r>
              <a:rPr lang="en"/>
              <a:t>There are three major security tiers to consider when securing Docker containers:</a:t>
            </a:r>
            <a:endParaRPr/>
          </a:p>
          <a:p>
            <a:pPr indent="-317500" lvl="1" marL="914400" rtl="0" algn="l">
              <a:spcBef>
                <a:spcPts val="0"/>
              </a:spcBef>
              <a:spcAft>
                <a:spcPts val="0"/>
              </a:spcAft>
              <a:buSzPts val="1400"/>
              <a:buChar char="○"/>
            </a:pPr>
            <a:r>
              <a:rPr lang="en"/>
              <a:t>Application-Level Security</a:t>
            </a:r>
            <a:endParaRPr/>
          </a:p>
          <a:p>
            <a:pPr indent="-317500" lvl="1" marL="914400" rtl="0" algn="l">
              <a:spcBef>
                <a:spcPts val="0"/>
              </a:spcBef>
              <a:spcAft>
                <a:spcPts val="0"/>
              </a:spcAft>
              <a:buSzPts val="1400"/>
              <a:buChar char="○"/>
            </a:pPr>
            <a:r>
              <a:rPr lang="en"/>
              <a:t>Container-Level Security</a:t>
            </a:r>
            <a:endParaRPr/>
          </a:p>
          <a:p>
            <a:pPr indent="-317500" lvl="1" marL="914400" rtl="0" algn="l">
              <a:spcBef>
                <a:spcPts val="0"/>
              </a:spcBef>
              <a:spcAft>
                <a:spcPts val="0"/>
              </a:spcAft>
              <a:buSzPts val="1400"/>
              <a:buChar char="○"/>
            </a:pPr>
            <a:r>
              <a:rPr lang="en"/>
              <a:t>Docker Host-Level Security</a:t>
            </a:r>
            <a:endParaRPr/>
          </a:p>
        </p:txBody>
      </p:sp>
      <p:pic>
        <p:nvPicPr>
          <p:cNvPr id="885" name="Google Shape;885;p121"/>
          <p:cNvPicPr preferRelativeResize="0"/>
          <p:nvPr/>
        </p:nvPicPr>
        <p:blipFill>
          <a:blip r:embed="rId3">
            <a:alphaModFix/>
          </a:blip>
          <a:stretch>
            <a:fillRect/>
          </a:stretch>
        </p:blipFill>
        <p:spPr>
          <a:xfrm>
            <a:off x="5013900" y="986775"/>
            <a:ext cx="3247219" cy="3820976"/>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9" name="Shape 889"/>
        <p:cNvGrpSpPr/>
        <p:nvPr/>
      </p:nvGrpSpPr>
      <p:grpSpPr>
        <a:xfrm>
          <a:off x="0" y="0"/>
          <a:ext cx="0" cy="0"/>
          <a:chOff x="0" y="0"/>
          <a:chExt cx="0" cy="0"/>
        </a:xfrm>
      </p:grpSpPr>
      <p:sp>
        <p:nvSpPr>
          <p:cNvPr id="890" name="Google Shape;890;p12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Special Topics: Application-Level Security</a:t>
            </a:r>
            <a:endParaRPr/>
          </a:p>
        </p:txBody>
      </p:sp>
      <p:sp>
        <p:nvSpPr>
          <p:cNvPr id="891" name="Google Shape;891;p12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Applications and software deployed in Docker images must be secure.</a:t>
            </a:r>
            <a:endParaRPr/>
          </a:p>
          <a:p>
            <a:pPr indent="-342900" lvl="0" marL="457200" rtl="0" algn="l">
              <a:spcBef>
                <a:spcPts val="0"/>
              </a:spcBef>
              <a:spcAft>
                <a:spcPts val="0"/>
              </a:spcAft>
              <a:buSzPts val="1800"/>
              <a:buChar char="●"/>
            </a:pPr>
            <a:r>
              <a:rPr lang="en"/>
              <a:t>If deploying software that you maintain, follow best practices on software design and implementation.</a:t>
            </a:r>
            <a:endParaRPr/>
          </a:p>
          <a:p>
            <a:pPr indent="-342900" lvl="0" marL="457200" rtl="0" algn="l">
              <a:spcBef>
                <a:spcPts val="0"/>
              </a:spcBef>
              <a:spcAft>
                <a:spcPts val="0"/>
              </a:spcAft>
              <a:buSzPts val="1800"/>
              <a:buChar char="●"/>
            </a:pPr>
            <a:r>
              <a:rPr lang="en"/>
              <a:t>If deploying third-party software, always deploy the latest security patched versions of the software.</a:t>
            </a:r>
            <a:endParaRPr/>
          </a:p>
          <a:p>
            <a:pPr indent="-342900" lvl="0" marL="457200" rtl="0" algn="l">
              <a:spcBef>
                <a:spcPts val="0"/>
              </a:spcBef>
              <a:spcAft>
                <a:spcPts val="0"/>
              </a:spcAft>
              <a:buSzPts val="1800"/>
              <a:buChar char="●"/>
            </a:pPr>
            <a:r>
              <a:rPr lang="en"/>
              <a:t>Implement and follow best practices for application access control (good passwords etc.)</a:t>
            </a:r>
            <a:endParaRPr/>
          </a:p>
          <a:p>
            <a:pPr indent="-342900" lvl="0" marL="457200" rtl="0" algn="l">
              <a:spcBef>
                <a:spcPts val="0"/>
              </a:spcBef>
              <a:spcAft>
                <a:spcPts val="0"/>
              </a:spcAft>
              <a:buSzPts val="1800"/>
              <a:buChar char="●"/>
            </a:pPr>
            <a:r>
              <a:rPr lang="en"/>
              <a:t>Avoid leaving backdoors, initial user accounts in applications.</a:t>
            </a:r>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5" name="Shape 895"/>
        <p:cNvGrpSpPr/>
        <p:nvPr/>
      </p:nvGrpSpPr>
      <p:grpSpPr>
        <a:xfrm>
          <a:off x="0" y="0"/>
          <a:ext cx="0" cy="0"/>
          <a:chOff x="0" y="0"/>
          <a:chExt cx="0" cy="0"/>
        </a:xfrm>
      </p:grpSpPr>
      <p:pic>
        <p:nvPicPr>
          <p:cNvPr id="896" name="Google Shape;896;p123"/>
          <p:cNvPicPr preferRelativeResize="0"/>
          <p:nvPr/>
        </p:nvPicPr>
        <p:blipFill>
          <a:blip r:embed="rId3">
            <a:alphaModFix/>
          </a:blip>
          <a:stretch>
            <a:fillRect/>
          </a:stretch>
        </p:blipFill>
        <p:spPr>
          <a:xfrm>
            <a:off x="5336700" y="1322525"/>
            <a:ext cx="4112100" cy="2570063"/>
          </a:xfrm>
          <a:prstGeom prst="rect">
            <a:avLst/>
          </a:prstGeom>
          <a:noFill/>
          <a:ln>
            <a:noFill/>
          </a:ln>
        </p:spPr>
      </p:pic>
      <p:sp>
        <p:nvSpPr>
          <p:cNvPr id="897" name="Google Shape;897;p12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Special Topics: Container-Level Security</a:t>
            </a:r>
            <a:endParaRPr/>
          </a:p>
        </p:txBody>
      </p:sp>
      <p:sp>
        <p:nvSpPr>
          <p:cNvPr id="898" name="Google Shape;898;p123"/>
          <p:cNvSpPr txBox="1"/>
          <p:nvPr>
            <p:ph idx="1" type="body"/>
          </p:nvPr>
        </p:nvSpPr>
        <p:spPr>
          <a:xfrm>
            <a:off x="181300" y="1152475"/>
            <a:ext cx="5929200" cy="38076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Following best practices for designing and building images and containers will yield containers that are easier to secure.</a:t>
            </a:r>
            <a:endParaRPr/>
          </a:p>
          <a:p>
            <a:pPr indent="-317500" lvl="1" marL="914400" rtl="0" algn="l">
              <a:spcBef>
                <a:spcPts val="0"/>
              </a:spcBef>
              <a:spcAft>
                <a:spcPts val="0"/>
              </a:spcAft>
              <a:buSzPts val="1400"/>
              <a:buChar char="○"/>
            </a:pPr>
            <a:r>
              <a:rPr lang="en"/>
              <a:t>Don’t install extraneous packages.</a:t>
            </a:r>
            <a:endParaRPr/>
          </a:p>
          <a:p>
            <a:pPr indent="-317500" lvl="1" marL="914400" rtl="0" algn="l">
              <a:spcBef>
                <a:spcPts val="0"/>
              </a:spcBef>
              <a:spcAft>
                <a:spcPts val="0"/>
              </a:spcAft>
              <a:buSzPts val="1400"/>
              <a:buChar char="○"/>
            </a:pPr>
            <a:r>
              <a:rPr lang="en"/>
              <a:t>Don’t open more ports than you need. Keep the attack surface for the container small.</a:t>
            </a:r>
            <a:endParaRPr/>
          </a:p>
          <a:p>
            <a:pPr indent="-317500" lvl="1" marL="914400" rtl="0" algn="l">
              <a:spcBef>
                <a:spcPts val="0"/>
              </a:spcBef>
              <a:spcAft>
                <a:spcPts val="0"/>
              </a:spcAft>
              <a:buSzPts val="1400"/>
              <a:buChar char="○"/>
            </a:pPr>
            <a:r>
              <a:rPr lang="en"/>
              <a:t>Consider running commands and services within the container as a non-privileged user.</a:t>
            </a:r>
            <a:endParaRPr/>
          </a:p>
          <a:p>
            <a:pPr indent="-342900" lvl="0" marL="457200" marR="0" rtl="0" algn="l">
              <a:lnSpc>
                <a:spcPct val="115000"/>
              </a:lnSpc>
              <a:spcBef>
                <a:spcPts val="0"/>
              </a:spcBef>
              <a:spcAft>
                <a:spcPts val="0"/>
              </a:spcAft>
              <a:buClr>
                <a:schemeClr val="dk2"/>
              </a:buClr>
              <a:buSzPts val="1800"/>
              <a:buFont typeface="Arial"/>
              <a:buChar char="●"/>
            </a:pPr>
            <a:r>
              <a:rPr lang="en"/>
              <a:t>Keep the container up to date by rebuilding the container image when updates are available and redeploying the container.</a:t>
            </a:r>
            <a:endParaRPr/>
          </a:p>
          <a:p>
            <a:pPr indent="-342900" lvl="0" marL="457200" rtl="0" algn="l">
              <a:spcBef>
                <a:spcPts val="0"/>
              </a:spcBef>
              <a:spcAft>
                <a:spcPts val="0"/>
              </a:spcAft>
              <a:buSzPts val="1800"/>
              <a:buChar char="●"/>
            </a:pPr>
            <a:r>
              <a:rPr lang="en"/>
              <a:t>DON’T PATCH RUNNING CONTAINERS! REBUILD THEM!</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